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4"/>
  </p:sldMasterIdLst>
  <p:notesMasterIdLst>
    <p:notesMasterId r:id="rId32"/>
  </p:notesMasterIdLst>
  <p:sldIdLst>
    <p:sldId id="256" r:id="rId5"/>
    <p:sldId id="449" r:id="rId6"/>
    <p:sldId id="460" r:id="rId7"/>
    <p:sldId id="349" r:id="rId8"/>
    <p:sldId id="350" r:id="rId9"/>
    <p:sldId id="352" r:id="rId10"/>
    <p:sldId id="354" r:id="rId11"/>
    <p:sldId id="363" r:id="rId12"/>
    <p:sldId id="438" r:id="rId13"/>
    <p:sldId id="366" r:id="rId14"/>
    <p:sldId id="368" r:id="rId15"/>
    <p:sldId id="365" r:id="rId16"/>
    <p:sldId id="369" r:id="rId17"/>
    <p:sldId id="462" r:id="rId18"/>
    <p:sldId id="370" r:id="rId19"/>
    <p:sldId id="467" r:id="rId20"/>
    <p:sldId id="463" r:id="rId21"/>
    <p:sldId id="466" r:id="rId22"/>
    <p:sldId id="348" r:id="rId23"/>
    <p:sldId id="451" r:id="rId24"/>
    <p:sldId id="450" r:id="rId25"/>
    <p:sldId id="465" r:id="rId26"/>
    <p:sldId id="452" r:id="rId27"/>
    <p:sldId id="454" r:id="rId28"/>
    <p:sldId id="453" r:id="rId29"/>
    <p:sldId id="455" r:id="rId30"/>
    <p:sldId id="45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C8F059-C76F-4DC0-9576-A5A9DED2AC4B}" v="3" dt="2024-09-20T19:29:24.7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19" autoAdjust="0"/>
    <p:restoredTop sz="92564" autoAdjust="0"/>
  </p:normalViewPr>
  <p:slideViewPr>
    <p:cSldViewPr snapToGrid="0" snapToObjects="1">
      <p:cViewPr varScale="1">
        <p:scale>
          <a:sx n="105" d="100"/>
          <a:sy n="105" d="100"/>
        </p:scale>
        <p:origin x="67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ke oakley" userId="1013d08fd75802bd" providerId="LiveId" clId="{16C8F059-C76F-4DC0-9576-A5A9DED2AC4B}"/>
    <pc:docChg chg="undo custSel addSld modSld sldOrd">
      <pc:chgData name="jake oakley" userId="1013d08fd75802bd" providerId="LiveId" clId="{16C8F059-C76F-4DC0-9576-A5A9DED2AC4B}" dt="2024-09-20T19:29:48.554" v="190" actId="20577"/>
      <pc:docMkLst>
        <pc:docMk/>
      </pc:docMkLst>
      <pc:sldChg chg="modSp mod">
        <pc:chgData name="jake oakley" userId="1013d08fd75802bd" providerId="LiveId" clId="{16C8F059-C76F-4DC0-9576-A5A9DED2AC4B}" dt="2024-09-20T19:24:44.018" v="2" actId="20577"/>
        <pc:sldMkLst>
          <pc:docMk/>
          <pc:sldMk cId="2094321497" sldId="256"/>
        </pc:sldMkLst>
        <pc:spChg chg="mod">
          <ac:chgData name="jake oakley" userId="1013d08fd75802bd" providerId="LiveId" clId="{16C8F059-C76F-4DC0-9576-A5A9DED2AC4B}" dt="2024-09-20T19:24:44.018" v="2" actId="20577"/>
          <ac:spMkLst>
            <pc:docMk/>
            <pc:sldMk cId="2094321497" sldId="256"/>
            <ac:spMk id="2" creationId="{0780B04B-7E36-1F4A-9549-7CA136BA9466}"/>
          </ac:spMkLst>
        </pc:spChg>
      </pc:sldChg>
      <pc:sldChg chg="ord">
        <pc:chgData name="jake oakley" userId="1013d08fd75802bd" providerId="LiveId" clId="{16C8F059-C76F-4DC0-9576-A5A9DED2AC4B}" dt="2024-09-20T19:25:30.874" v="6"/>
        <pc:sldMkLst>
          <pc:docMk/>
          <pc:sldMk cId="1931395716" sldId="348"/>
        </pc:sldMkLst>
      </pc:sldChg>
      <pc:sldChg chg="ord">
        <pc:chgData name="jake oakley" userId="1013d08fd75802bd" providerId="LiveId" clId="{16C8F059-C76F-4DC0-9576-A5A9DED2AC4B}" dt="2024-09-20T19:25:20.366" v="4"/>
        <pc:sldMkLst>
          <pc:docMk/>
          <pc:sldMk cId="2378696762" sldId="365"/>
        </pc:sldMkLst>
      </pc:sldChg>
      <pc:sldChg chg="modSp add mod">
        <pc:chgData name="jake oakley" userId="1013d08fd75802bd" providerId="LiveId" clId="{16C8F059-C76F-4DC0-9576-A5A9DED2AC4B}" dt="2024-09-20T19:27:15.616" v="50" actId="5793"/>
        <pc:sldMkLst>
          <pc:docMk/>
          <pc:sldMk cId="4274484116" sldId="458"/>
        </pc:sldMkLst>
        <pc:spChg chg="mod">
          <ac:chgData name="jake oakley" userId="1013d08fd75802bd" providerId="LiveId" clId="{16C8F059-C76F-4DC0-9576-A5A9DED2AC4B}" dt="2024-09-20T19:27:10.058" v="29" actId="20577"/>
          <ac:spMkLst>
            <pc:docMk/>
            <pc:sldMk cId="4274484116" sldId="458"/>
            <ac:spMk id="2" creationId="{B3274D91-0736-1F4F-A117-C12ED1919554}"/>
          </ac:spMkLst>
        </pc:spChg>
        <pc:spChg chg="mod">
          <ac:chgData name="jake oakley" userId="1013d08fd75802bd" providerId="LiveId" clId="{16C8F059-C76F-4DC0-9576-A5A9DED2AC4B}" dt="2024-09-20T19:27:15.616" v="50" actId="5793"/>
          <ac:spMkLst>
            <pc:docMk/>
            <pc:sldMk cId="4274484116" sldId="458"/>
            <ac:spMk id="3" creationId="{351BEE28-54D7-D34D-9925-5FE0ED2C6E70}"/>
          </ac:spMkLst>
        </pc:spChg>
      </pc:sldChg>
      <pc:sldChg chg="modSp add mod">
        <pc:chgData name="jake oakley" userId="1013d08fd75802bd" providerId="LiveId" clId="{16C8F059-C76F-4DC0-9576-A5A9DED2AC4B}" dt="2024-09-20T19:27:40.893" v="104" actId="20577"/>
        <pc:sldMkLst>
          <pc:docMk/>
          <pc:sldMk cId="3519387699" sldId="459"/>
        </pc:sldMkLst>
        <pc:spChg chg="mod">
          <ac:chgData name="jake oakley" userId="1013d08fd75802bd" providerId="LiveId" clId="{16C8F059-C76F-4DC0-9576-A5A9DED2AC4B}" dt="2024-09-20T19:27:28.878" v="76" actId="20577"/>
          <ac:spMkLst>
            <pc:docMk/>
            <pc:sldMk cId="3519387699" sldId="459"/>
            <ac:spMk id="2" creationId="{B3274D91-0736-1F4F-A117-C12ED1919554}"/>
          </ac:spMkLst>
        </pc:spChg>
        <pc:spChg chg="mod">
          <ac:chgData name="jake oakley" userId="1013d08fd75802bd" providerId="LiveId" clId="{16C8F059-C76F-4DC0-9576-A5A9DED2AC4B}" dt="2024-09-20T19:27:40.893" v="104" actId="20577"/>
          <ac:spMkLst>
            <pc:docMk/>
            <pc:sldMk cId="3519387699" sldId="459"/>
            <ac:spMk id="3" creationId="{351BEE28-54D7-D34D-9925-5FE0ED2C6E70}"/>
          </ac:spMkLst>
        </pc:spChg>
      </pc:sldChg>
      <pc:sldChg chg="modSp add mod">
        <pc:chgData name="jake oakley" userId="1013d08fd75802bd" providerId="LiveId" clId="{16C8F059-C76F-4DC0-9576-A5A9DED2AC4B}" dt="2024-09-20T19:29:48.554" v="190" actId="20577"/>
        <pc:sldMkLst>
          <pc:docMk/>
          <pc:sldMk cId="170590037" sldId="460"/>
        </pc:sldMkLst>
        <pc:spChg chg="mod">
          <ac:chgData name="jake oakley" userId="1013d08fd75802bd" providerId="LiveId" clId="{16C8F059-C76F-4DC0-9576-A5A9DED2AC4B}" dt="2024-09-20T19:29:32.609" v="120" actId="20577"/>
          <ac:spMkLst>
            <pc:docMk/>
            <pc:sldMk cId="170590037" sldId="460"/>
            <ac:spMk id="2" creationId="{B3274D91-0736-1F4F-A117-C12ED1919554}"/>
          </ac:spMkLst>
        </pc:spChg>
        <pc:spChg chg="mod">
          <ac:chgData name="jake oakley" userId="1013d08fd75802bd" providerId="LiveId" clId="{16C8F059-C76F-4DC0-9576-A5A9DED2AC4B}" dt="2024-09-20T19:29:48.554" v="190" actId="20577"/>
          <ac:spMkLst>
            <pc:docMk/>
            <pc:sldMk cId="170590037" sldId="460"/>
            <ac:spMk id="3" creationId="{351BEE28-54D7-D34D-9925-5FE0ED2C6E7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jpeg>
</file>

<file path=ppt/media/image41.png>
</file>

<file path=ppt/media/image42.png>
</file>

<file path=ppt/media/image43.png>
</file>

<file path=ppt/media/image44.jpeg>
</file>

<file path=ppt/media/image45.png>
</file>

<file path=ppt/media/image46.jpeg>
</file>

<file path=ppt/media/image47.png>
</file>

<file path=ppt/media/image48.jpeg>
</file>

<file path=ppt/media/image5.png>
</file>

<file path=ppt/media/image50.png>
</file>

<file path=ppt/media/image51.jpeg>
</file>

<file path=ppt/media/image52.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8A3E5-BE51-4053-B3A1-13E726C2607C}" type="datetimeFigureOut">
              <a:rPr lang="en-US" smtClean="0"/>
              <a:t>4/22/25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43F7EB-B1C7-4B42-B9B2-09CB6CDA9DAA}" type="slidenum">
              <a:rPr lang="en-US" smtClean="0"/>
              <a:t>‹#›</a:t>
            </a:fld>
            <a:endParaRPr lang="en-US"/>
          </a:p>
        </p:txBody>
      </p:sp>
    </p:spTree>
    <p:extLst>
      <p:ext uri="{BB962C8B-B14F-4D97-AF65-F5344CB8AC3E}">
        <p14:creationId xmlns:p14="http://schemas.microsoft.com/office/powerpoint/2010/main" val="3434137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a:t>
            </a:fld>
            <a:endParaRPr lang="en-US"/>
          </a:p>
        </p:txBody>
      </p:sp>
    </p:spTree>
    <p:extLst>
      <p:ext uri="{BB962C8B-B14F-4D97-AF65-F5344CB8AC3E}">
        <p14:creationId xmlns:p14="http://schemas.microsoft.com/office/powerpoint/2010/main" val="3628762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10</a:t>
            </a:fld>
            <a:endParaRPr lang="en-US"/>
          </a:p>
        </p:txBody>
      </p:sp>
    </p:spTree>
    <p:extLst>
      <p:ext uri="{BB962C8B-B14F-4D97-AF65-F5344CB8AC3E}">
        <p14:creationId xmlns:p14="http://schemas.microsoft.com/office/powerpoint/2010/main" val="2429956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11</a:t>
            </a:fld>
            <a:endParaRPr lang="en-US"/>
          </a:p>
        </p:txBody>
      </p:sp>
    </p:spTree>
    <p:extLst>
      <p:ext uri="{BB962C8B-B14F-4D97-AF65-F5344CB8AC3E}">
        <p14:creationId xmlns:p14="http://schemas.microsoft.com/office/powerpoint/2010/main" val="1082519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EC816-5DC1-67CB-4E8E-020C243921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EDE97B-E404-4615-5B76-C39DA47F78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188A76-63F8-0B6C-5EBA-9E0D2D84D3F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A6A4203-18AB-95D3-17A4-CFFABB95A6E6}"/>
              </a:ext>
            </a:extLst>
          </p:cNvPr>
          <p:cNvSpPr>
            <a:spLocks noGrp="1"/>
          </p:cNvSpPr>
          <p:nvPr>
            <p:ph type="sldNum" sz="quarter" idx="10"/>
          </p:nvPr>
        </p:nvSpPr>
        <p:spPr/>
        <p:txBody>
          <a:bodyPr/>
          <a:lstStyle/>
          <a:p>
            <a:fld id="{6D43F7EB-B1C7-4B42-B9B2-09CB6CDA9DAA}" type="slidenum">
              <a:rPr lang="en-US" smtClean="0"/>
              <a:t>12</a:t>
            </a:fld>
            <a:endParaRPr lang="en-US"/>
          </a:p>
        </p:txBody>
      </p:sp>
    </p:spTree>
    <p:extLst>
      <p:ext uri="{BB962C8B-B14F-4D97-AF65-F5344CB8AC3E}">
        <p14:creationId xmlns:p14="http://schemas.microsoft.com/office/powerpoint/2010/main" val="33786579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13</a:t>
            </a:fld>
            <a:endParaRPr lang="en-US"/>
          </a:p>
        </p:txBody>
      </p:sp>
    </p:spTree>
    <p:extLst>
      <p:ext uri="{BB962C8B-B14F-4D97-AF65-F5344CB8AC3E}">
        <p14:creationId xmlns:p14="http://schemas.microsoft.com/office/powerpoint/2010/main" val="1057706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C3E105-D895-2A5B-37BF-DB9A8FC57C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741783-336B-F069-0ED7-F914710647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89B543-96E1-F7ED-FA25-F96FE12C4D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816461-4D41-5251-8064-D5CD0C7806A4}"/>
              </a:ext>
            </a:extLst>
          </p:cNvPr>
          <p:cNvSpPr>
            <a:spLocks noGrp="1"/>
          </p:cNvSpPr>
          <p:nvPr>
            <p:ph type="sldNum" sz="quarter" idx="10"/>
          </p:nvPr>
        </p:nvSpPr>
        <p:spPr/>
        <p:txBody>
          <a:bodyPr/>
          <a:lstStyle/>
          <a:p>
            <a:fld id="{6D43F7EB-B1C7-4B42-B9B2-09CB6CDA9DAA}" type="slidenum">
              <a:rPr lang="en-US" smtClean="0"/>
              <a:t>14</a:t>
            </a:fld>
            <a:endParaRPr lang="en-US"/>
          </a:p>
        </p:txBody>
      </p:sp>
    </p:spTree>
    <p:extLst>
      <p:ext uri="{BB962C8B-B14F-4D97-AF65-F5344CB8AC3E}">
        <p14:creationId xmlns:p14="http://schemas.microsoft.com/office/powerpoint/2010/main" val="2373809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15</a:t>
            </a:fld>
            <a:endParaRPr lang="en-US"/>
          </a:p>
        </p:txBody>
      </p:sp>
    </p:spTree>
    <p:extLst>
      <p:ext uri="{BB962C8B-B14F-4D97-AF65-F5344CB8AC3E}">
        <p14:creationId xmlns:p14="http://schemas.microsoft.com/office/powerpoint/2010/main" val="17546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26509-CAEB-8E15-E6D7-9971D4170B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DB4118-3EEE-88D9-54A1-6A7EC89DB7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FA2C2B-A74A-24D3-8BC8-A1F920C2D6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B41CA48-FA03-59B7-723E-1BC949540060}"/>
              </a:ext>
            </a:extLst>
          </p:cNvPr>
          <p:cNvSpPr>
            <a:spLocks noGrp="1"/>
          </p:cNvSpPr>
          <p:nvPr>
            <p:ph type="sldNum" sz="quarter" idx="10"/>
          </p:nvPr>
        </p:nvSpPr>
        <p:spPr/>
        <p:txBody>
          <a:bodyPr/>
          <a:lstStyle/>
          <a:p>
            <a:fld id="{6D43F7EB-B1C7-4B42-B9B2-09CB6CDA9DAA}" type="slidenum">
              <a:rPr lang="en-US" smtClean="0"/>
              <a:t>16</a:t>
            </a:fld>
            <a:endParaRPr lang="en-US"/>
          </a:p>
        </p:txBody>
      </p:sp>
    </p:spTree>
    <p:extLst>
      <p:ext uri="{BB962C8B-B14F-4D97-AF65-F5344CB8AC3E}">
        <p14:creationId xmlns:p14="http://schemas.microsoft.com/office/powerpoint/2010/main" val="14874684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01A1B1-E801-4810-DBB1-61B23A2F4B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8747B1-2FBB-A235-8CE5-7845568E7B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06A83D-5E0D-C9AF-EAF3-527926FA38E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191E01-6A21-D1A5-A088-7BE9E74F3001}"/>
              </a:ext>
            </a:extLst>
          </p:cNvPr>
          <p:cNvSpPr>
            <a:spLocks noGrp="1"/>
          </p:cNvSpPr>
          <p:nvPr>
            <p:ph type="sldNum" sz="quarter" idx="10"/>
          </p:nvPr>
        </p:nvSpPr>
        <p:spPr/>
        <p:txBody>
          <a:bodyPr/>
          <a:lstStyle/>
          <a:p>
            <a:fld id="{6D43F7EB-B1C7-4B42-B9B2-09CB6CDA9DAA}" type="slidenum">
              <a:rPr lang="en-US" smtClean="0"/>
              <a:t>17</a:t>
            </a:fld>
            <a:endParaRPr lang="en-US"/>
          </a:p>
        </p:txBody>
      </p:sp>
    </p:spTree>
    <p:extLst>
      <p:ext uri="{BB962C8B-B14F-4D97-AF65-F5344CB8AC3E}">
        <p14:creationId xmlns:p14="http://schemas.microsoft.com/office/powerpoint/2010/main" val="23672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AE669-779E-08E6-A9C0-DDE1DACB19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1C53E-C6A9-5571-0822-D67D9F5B75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BDD837-E16F-5889-F1E5-657B8028DB9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EE69A61-3E4E-1ED2-9291-6E3229504425}"/>
              </a:ext>
            </a:extLst>
          </p:cNvPr>
          <p:cNvSpPr>
            <a:spLocks noGrp="1"/>
          </p:cNvSpPr>
          <p:nvPr>
            <p:ph type="sldNum" sz="quarter" idx="10"/>
          </p:nvPr>
        </p:nvSpPr>
        <p:spPr/>
        <p:txBody>
          <a:bodyPr/>
          <a:lstStyle/>
          <a:p>
            <a:fld id="{6D43F7EB-B1C7-4B42-B9B2-09CB6CDA9DAA}" type="slidenum">
              <a:rPr lang="en-US" smtClean="0"/>
              <a:t>18</a:t>
            </a:fld>
            <a:endParaRPr lang="en-US"/>
          </a:p>
        </p:txBody>
      </p:sp>
    </p:spTree>
    <p:extLst>
      <p:ext uri="{BB962C8B-B14F-4D97-AF65-F5344CB8AC3E}">
        <p14:creationId xmlns:p14="http://schemas.microsoft.com/office/powerpoint/2010/main" val="22972166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19</a:t>
            </a:fld>
            <a:endParaRPr lang="en-US"/>
          </a:p>
        </p:txBody>
      </p:sp>
    </p:spTree>
    <p:extLst>
      <p:ext uri="{BB962C8B-B14F-4D97-AF65-F5344CB8AC3E}">
        <p14:creationId xmlns:p14="http://schemas.microsoft.com/office/powerpoint/2010/main" val="429593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2</a:t>
            </a:fld>
            <a:endParaRPr lang="en-US"/>
          </a:p>
        </p:txBody>
      </p:sp>
    </p:spTree>
    <p:extLst>
      <p:ext uri="{BB962C8B-B14F-4D97-AF65-F5344CB8AC3E}">
        <p14:creationId xmlns:p14="http://schemas.microsoft.com/office/powerpoint/2010/main" val="7204659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20</a:t>
            </a:fld>
            <a:endParaRPr lang="en-US"/>
          </a:p>
        </p:txBody>
      </p:sp>
    </p:spTree>
    <p:extLst>
      <p:ext uri="{BB962C8B-B14F-4D97-AF65-F5344CB8AC3E}">
        <p14:creationId xmlns:p14="http://schemas.microsoft.com/office/powerpoint/2010/main" val="18720602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21</a:t>
            </a:fld>
            <a:endParaRPr lang="en-US"/>
          </a:p>
        </p:txBody>
      </p:sp>
    </p:spTree>
    <p:extLst>
      <p:ext uri="{BB962C8B-B14F-4D97-AF65-F5344CB8AC3E}">
        <p14:creationId xmlns:p14="http://schemas.microsoft.com/office/powerpoint/2010/main" val="2457391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D7EB4-82C7-F940-B6A3-9F576EF7EB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D9E2AF-FA0D-3A05-B5CF-9D4E2DC914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1D0D8-98D1-6C49-D2DF-30D8BF447A8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B7E138-2F3C-01E3-6316-70AE614044C6}"/>
              </a:ext>
            </a:extLst>
          </p:cNvPr>
          <p:cNvSpPr>
            <a:spLocks noGrp="1"/>
          </p:cNvSpPr>
          <p:nvPr>
            <p:ph type="sldNum" sz="quarter" idx="10"/>
          </p:nvPr>
        </p:nvSpPr>
        <p:spPr/>
        <p:txBody>
          <a:bodyPr/>
          <a:lstStyle/>
          <a:p>
            <a:fld id="{6D43F7EB-B1C7-4B42-B9B2-09CB6CDA9DAA}" type="slidenum">
              <a:rPr lang="en-US" smtClean="0"/>
              <a:t>22</a:t>
            </a:fld>
            <a:endParaRPr lang="en-US"/>
          </a:p>
        </p:txBody>
      </p:sp>
    </p:spTree>
    <p:extLst>
      <p:ext uri="{BB962C8B-B14F-4D97-AF65-F5344CB8AC3E}">
        <p14:creationId xmlns:p14="http://schemas.microsoft.com/office/powerpoint/2010/main" val="14188209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23</a:t>
            </a:fld>
            <a:endParaRPr lang="en-US"/>
          </a:p>
        </p:txBody>
      </p:sp>
    </p:spTree>
    <p:extLst>
      <p:ext uri="{BB962C8B-B14F-4D97-AF65-F5344CB8AC3E}">
        <p14:creationId xmlns:p14="http://schemas.microsoft.com/office/powerpoint/2010/main" val="4396666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25</a:t>
            </a:fld>
            <a:endParaRPr lang="en-US"/>
          </a:p>
        </p:txBody>
      </p:sp>
    </p:spTree>
    <p:extLst>
      <p:ext uri="{BB962C8B-B14F-4D97-AF65-F5344CB8AC3E}">
        <p14:creationId xmlns:p14="http://schemas.microsoft.com/office/powerpoint/2010/main" val="4236283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3</a:t>
            </a:fld>
            <a:endParaRPr lang="en-US"/>
          </a:p>
        </p:txBody>
      </p:sp>
    </p:spTree>
    <p:extLst>
      <p:ext uri="{BB962C8B-B14F-4D97-AF65-F5344CB8AC3E}">
        <p14:creationId xmlns:p14="http://schemas.microsoft.com/office/powerpoint/2010/main" val="1383479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4</a:t>
            </a:fld>
            <a:endParaRPr lang="en-US"/>
          </a:p>
        </p:txBody>
      </p:sp>
    </p:spTree>
    <p:extLst>
      <p:ext uri="{BB962C8B-B14F-4D97-AF65-F5344CB8AC3E}">
        <p14:creationId xmlns:p14="http://schemas.microsoft.com/office/powerpoint/2010/main" val="3421044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5</a:t>
            </a:fld>
            <a:endParaRPr lang="en-US"/>
          </a:p>
        </p:txBody>
      </p:sp>
    </p:spTree>
    <p:extLst>
      <p:ext uri="{BB962C8B-B14F-4D97-AF65-F5344CB8AC3E}">
        <p14:creationId xmlns:p14="http://schemas.microsoft.com/office/powerpoint/2010/main" val="1778096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6</a:t>
            </a:fld>
            <a:endParaRPr lang="en-US"/>
          </a:p>
        </p:txBody>
      </p:sp>
    </p:spTree>
    <p:extLst>
      <p:ext uri="{BB962C8B-B14F-4D97-AF65-F5344CB8AC3E}">
        <p14:creationId xmlns:p14="http://schemas.microsoft.com/office/powerpoint/2010/main" val="3990417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7</a:t>
            </a:fld>
            <a:endParaRPr lang="en-US"/>
          </a:p>
        </p:txBody>
      </p:sp>
    </p:spTree>
    <p:extLst>
      <p:ext uri="{BB962C8B-B14F-4D97-AF65-F5344CB8AC3E}">
        <p14:creationId xmlns:p14="http://schemas.microsoft.com/office/powerpoint/2010/main" val="2340180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8</a:t>
            </a:fld>
            <a:endParaRPr lang="en-US"/>
          </a:p>
        </p:txBody>
      </p:sp>
    </p:spTree>
    <p:extLst>
      <p:ext uri="{BB962C8B-B14F-4D97-AF65-F5344CB8AC3E}">
        <p14:creationId xmlns:p14="http://schemas.microsoft.com/office/powerpoint/2010/main" val="11425360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9</a:t>
            </a:fld>
            <a:endParaRPr lang="en-US"/>
          </a:p>
        </p:txBody>
      </p:sp>
    </p:spTree>
    <p:extLst>
      <p:ext uri="{BB962C8B-B14F-4D97-AF65-F5344CB8AC3E}">
        <p14:creationId xmlns:p14="http://schemas.microsoft.com/office/powerpoint/2010/main" val="1029156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000000"/>
        </a:solidFill>
        <a:effectLst/>
      </p:bgPr>
    </p:bg>
    <p:spTree>
      <p:nvGrpSpPr>
        <p:cNvPr id="1" name=""/>
        <p:cNvGrpSpPr/>
        <p:nvPr/>
      </p:nvGrpSpPr>
      <p:grpSpPr>
        <a:xfrm>
          <a:off x="0" y="0"/>
          <a:ext cx="0" cy="0"/>
          <a:chOff x="0" y="0"/>
          <a:chExt cx="0" cy="0"/>
        </a:xfrm>
      </p:grpSpPr>
      <p:pic>
        <p:nvPicPr>
          <p:cNvPr id="10" name="Picture 9" descr="A blue sky with white stars&#10;&#10;Description automatically generated">
            <a:extLst>
              <a:ext uri="{FF2B5EF4-FFF2-40B4-BE49-F238E27FC236}">
                <a16:creationId xmlns:a16="http://schemas.microsoft.com/office/drawing/2014/main" id="{E961B474-7327-0EF6-05D8-2B44F1BC81A5}"/>
              </a:ext>
            </a:extLst>
          </p:cNvPr>
          <p:cNvPicPr>
            <a:picLocks noChangeAspect="1"/>
          </p:cNvPicPr>
          <p:nvPr/>
        </p:nvPicPr>
        <p:blipFill rotWithShape="1">
          <a:blip r:embed="rId2"/>
          <a:srcRect/>
          <a:stretch/>
        </p:blipFill>
        <p:spPr>
          <a:xfrm>
            <a:off x="-1" y="0"/>
            <a:ext cx="12192001" cy="6858000"/>
          </a:xfrm>
          <a:prstGeom prst="rect">
            <a:avLst/>
          </a:prstGeom>
        </p:spPr>
      </p:pic>
      <p:pic>
        <p:nvPicPr>
          <p:cNvPr id="17" name="Picture 16" descr="A black background with white lines&#10;&#10;Description automatically generated">
            <a:extLst>
              <a:ext uri="{FF2B5EF4-FFF2-40B4-BE49-F238E27FC236}">
                <a16:creationId xmlns:a16="http://schemas.microsoft.com/office/drawing/2014/main" id="{43DBE756-05BD-8443-494C-984861C6FB47}"/>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F271BB7D-BA2A-DEFB-F5C8-C0B7B5A2525F}"/>
              </a:ext>
            </a:extLst>
          </p:cNvPr>
          <p:cNvSpPr/>
          <p:nvPr/>
        </p:nvSpPr>
        <p:spPr>
          <a:xfrm>
            <a:off x="0" y="0"/>
            <a:ext cx="12192000" cy="6858000"/>
          </a:xfrm>
          <a:prstGeom prst="rect">
            <a:avLst/>
          </a:prstGeom>
          <a:gradFill flip="none" rotWithShape="1">
            <a:gsLst>
              <a:gs pos="53000">
                <a:schemeClr val="tx1">
                  <a:alpha val="0"/>
                </a:schemeClr>
              </a:gs>
              <a:gs pos="100000">
                <a:schemeClr val="tx1"/>
              </a:gs>
            </a:gsLst>
            <a:lin ang="3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DD509E-1AF8-D740-A561-D9E866D98691}"/>
              </a:ext>
            </a:extLst>
          </p:cNvPr>
          <p:cNvSpPr>
            <a:spLocks noGrp="1"/>
          </p:cNvSpPr>
          <p:nvPr>
            <p:ph type="ctrTitle"/>
          </p:nvPr>
        </p:nvSpPr>
        <p:spPr>
          <a:xfrm>
            <a:off x="1058333" y="1249355"/>
            <a:ext cx="5139267" cy="2306637"/>
          </a:xfrm>
        </p:spPr>
        <p:txBody>
          <a:bodyPr anchor="b"/>
          <a:lstStyle>
            <a:lvl1pPr algn="l">
              <a:defRPr sz="4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7E50A6C2-C104-6544-8D04-7F169391D553}"/>
              </a:ext>
            </a:extLst>
          </p:cNvPr>
          <p:cNvSpPr>
            <a:spLocks noGrp="1"/>
          </p:cNvSpPr>
          <p:nvPr>
            <p:ph type="subTitle" idx="1"/>
          </p:nvPr>
        </p:nvSpPr>
        <p:spPr>
          <a:xfrm>
            <a:off x="1075266" y="3839096"/>
            <a:ext cx="5129696" cy="1655762"/>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30" name="Picture 14">
            <a:extLst>
              <a:ext uri="{FF2B5EF4-FFF2-40B4-BE49-F238E27FC236}">
                <a16:creationId xmlns:a16="http://schemas.microsoft.com/office/drawing/2014/main" id="{DB4D5539-1324-C38A-CCE8-8B31A9B2B2B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9028031" y="185979"/>
            <a:ext cx="2829373" cy="1263113"/>
          </a:xfrm>
          <a:prstGeom prst="rect">
            <a:avLst/>
          </a:prstGeom>
        </p:spPr>
      </p:pic>
    </p:spTree>
    <p:extLst>
      <p:ext uri="{BB962C8B-B14F-4D97-AF65-F5344CB8AC3E}">
        <p14:creationId xmlns:p14="http://schemas.microsoft.com/office/powerpoint/2010/main" val="160252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CF64-4656-884B-8452-4ED846991248}"/>
              </a:ext>
            </a:extLst>
          </p:cNvPr>
          <p:cNvSpPr>
            <a:spLocks noGrp="1"/>
          </p:cNvSpPr>
          <p:nvPr>
            <p:ph type="title"/>
          </p:nvPr>
        </p:nvSpPr>
        <p:spPr>
          <a:xfrm>
            <a:off x="509823" y="333565"/>
            <a:ext cx="9147048" cy="1009651"/>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3F727A-AF4F-6D45-BB00-5837193DB6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CFD1F68-94DD-8243-86FA-7F510BE47CD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68B0BF47-BE58-688A-C64B-344DA3DAD026}"/>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8C647FD7-54DC-6686-1C8F-5D63A7906A77}"/>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9737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ck Cover / End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3843B-5096-EB0A-B4C0-66BC7F80D57D}"/>
              </a:ext>
            </a:extLst>
          </p:cNvPr>
          <p:cNvPicPr>
            <a:picLocks noChangeAspect="1"/>
          </p:cNvPicPr>
          <p:nvPr/>
        </p:nvPicPr>
        <p:blipFill>
          <a:blip r:embed="rId2"/>
          <a:srcRect/>
          <a:stretch/>
        </p:blipFill>
        <p:spPr>
          <a:xfrm>
            <a:off x="-1" y="0"/>
            <a:ext cx="12192000" cy="6858000"/>
          </a:xfrm>
          <a:prstGeom prst="rect">
            <a:avLst/>
          </a:prstGeom>
        </p:spPr>
      </p:pic>
      <p:pic>
        <p:nvPicPr>
          <p:cNvPr id="4" name="Picture 3" descr="A black background with white lines&#10;&#10;Description automatically generated">
            <a:extLst>
              <a:ext uri="{FF2B5EF4-FFF2-40B4-BE49-F238E27FC236}">
                <a16:creationId xmlns:a16="http://schemas.microsoft.com/office/drawing/2014/main" id="{0D3D8F33-1C89-1098-F45A-B14622CCF092}"/>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Tree>
    <p:extLst>
      <p:ext uri="{BB962C8B-B14F-4D97-AF65-F5344CB8AC3E}">
        <p14:creationId xmlns:p14="http://schemas.microsoft.com/office/powerpoint/2010/main" val="41915553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1D98-AA98-D848-8BFF-9C0692DF5E73}"/>
              </a:ext>
            </a:extLst>
          </p:cNvPr>
          <p:cNvSpPr>
            <a:spLocks noGrp="1"/>
          </p:cNvSpPr>
          <p:nvPr>
            <p:ph type="title"/>
          </p:nvPr>
        </p:nvSpPr>
        <p:spPr>
          <a:xfrm>
            <a:off x="510424" y="329799"/>
            <a:ext cx="9251643" cy="1009651"/>
          </a:xfrm>
        </p:spPr>
        <p:txBody>
          <a:bodyPr wrap="none" lIns="0" tIns="0" rIns="0" bIns="0" anchor="t">
            <a:noAutofit/>
          </a:bodyPr>
          <a:lstStyle>
            <a:lvl1pPr>
              <a:defRPr sz="3200" b="1" i="0">
                <a:latin typeface="Exo 2 SemiBold" pitchFamily="2"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EDE82D80-C8BC-E745-9923-B04F53A5D0A7}"/>
              </a:ext>
            </a:extLst>
          </p:cNvPr>
          <p:cNvSpPr>
            <a:spLocks noGrp="1"/>
          </p:cNvSpPr>
          <p:nvPr>
            <p:ph idx="1"/>
          </p:nvPr>
        </p:nvSpPr>
        <p:spPr>
          <a:xfrm>
            <a:off x="510424" y="1608667"/>
            <a:ext cx="11174931" cy="4613339"/>
          </a:xfrm>
        </p:spPr>
        <p:txBody>
          <a:bodyPr wrap="none" lIns="0" tIns="0" rIns="0" bIns="0">
            <a:noAutofit/>
          </a:bodyPr>
          <a:lstStyle>
            <a:lvl1pPr>
              <a:defRPr sz="1800">
                <a:latin typeface="Montserrat" pitchFamily="2" charset="77"/>
              </a:defRPr>
            </a:lvl1pPr>
            <a:lvl2pPr>
              <a:defRPr sz="1800">
                <a:latin typeface="Montserrat" pitchFamily="2" charset="77"/>
              </a:defRPr>
            </a:lvl2pPr>
            <a:lvl3pPr>
              <a:defRPr sz="1800">
                <a:latin typeface="Montserrat" pitchFamily="2" charset="77"/>
              </a:defRPr>
            </a:lvl3pPr>
            <a:lvl4pPr>
              <a:defRPr sz="1800">
                <a:latin typeface="Montserrat" pitchFamily="2" charset="77"/>
              </a:defRPr>
            </a:lvl4pPr>
            <a:lvl5pPr>
              <a:defRPr sz="1800">
                <a:latin typeface="Montserrat"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011D2DF-187E-6E40-AF04-C21A6171EE63}"/>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tx1"/>
                </a:solidFill>
                <a:latin typeface="Montserrat" pitchFamily="2" charset="77"/>
              </a:defRPr>
            </a:lvl1pPr>
          </a:lstStyle>
          <a:p>
            <a:fld id="{3A98EE3D-8CD1-4C3F-BD1C-C98C9596463C}" type="slidenum">
              <a:rPr lang="en-US" smtClean="0"/>
              <a:t>‹#›</a:t>
            </a:fld>
            <a:endParaRPr lang="en-US" dirty="0"/>
          </a:p>
        </p:txBody>
      </p:sp>
      <p:sp>
        <p:nvSpPr>
          <p:cNvPr id="13" name="TextBox 12">
            <a:extLst>
              <a:ext uri="{FF2B5EF4-FFF2-40B4-BE49-F238E27FC236}">
                <a16:creationId xmlns:a16="http://schemas.microsoft.com/office/drawing/2014/main" id="{78A96F29-6668-5665-8E7A-3A00FBDA736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2C068E0F-D4A7-60BD-2CFA-9ED75C64DF2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33372967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gradFill>
          <a:gsLst>
            <a:gs pos="10000">
              <a:schemeClr val="accent3"/>
            </a:gs>
            <a:gs pos="100000">
              <a:schemeClr val="accent1"/>
            </a:gs>
          </a:gsLst>
          <a:lin ang="18900000" scaled="1"/>
        </a:gradFill>
        <a:effectLst/>
      </p:bgPr>
    </p:bg>
    <p:spTree>
      <p:nvGrpSpPr>
        <p:cNvPr id="1" name=""/>
        <p:cNvGrpSpPr/>
        <p:nvPr/>
      </p:nvGrpSpPr>
      <p:grpSpPr>
        <a:xfrm>
          <a:off x="0" y="0"/>
          <a:ext cx="0" cy="0"/>
          <a:chOff x="0" y="0"/>
          <a:chExt cx="0" cy="0"/>
        </a:xfrm>
      </p:grpSpPr>
      <p:pic>
        <p:nvPicPr>
          <p:cNvPr id="14" name="Picture 13" descr="A black background with white lines&#10;&#10;Description automatically generated">
            <a:extLst>
              <a:ext uri="{FF2B5EF4-FFF2-40B4-BE49-F238E27FC236}">
                <a16:creationId xmlns:a16="http://schemas.microsoft.com/office/drawing/2014/main" id="{B9B3FC84-400A-C329-0D90-EB1B9555BEC9}"/>
              </a:ext>
            </a:extLst>
          </p:cNvPr>
          <p:cNvPicPr>
            <a:picLocks noChangeAspect="1"/>
          </p:cNvPicPr>
          <p:nvPr/>
        </p:nvPicPr>
        <p:blipFill>
          <a:blip r:embed="rId2">
            <a:alphaModFix amt="15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FB7AB92-7BD5-2045-BBCF-E01A12466CCF}"/>
              </a:ext>
            </a:extLst>
          </p:cNvPr>
          <p:cNvSpPr>
            <a:spLocks noGrp="1"/>
          </p:cNvSpPr>
          <p:nvPr>
            <p:ph type="title"/>
          </p:nvPr>
        </p:nvSpPr>
        <p:spPr>
          <a:xfrm>
            <a:off x="1049866" y="677333"/>
            <a:ext cx="10515600" cy="2852737"/>
          </a:xfrm>
        </p:spPr>
        <p:txBody>
          <a:bodyPr anchor="b"/>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20838DC-C4C4-1F42-8199-CCA05EB59A73}"/>
              </a:ext>
            </a:extLst>
          </p:cNvPr>
          <p:cNvSpPr>
            <a:spLocks noGrp="1"/>
          </p:cNvSpPr>
          <p:nvPr>
            <p:ph type="body" idx="1"/>
          </p:nvPr>
        </p:nvSpPr>
        <p:spPr>
          <a:xfrm>
            <a:off x="1066800" y="3831824"/>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extBox 9">
            <a:extLst>
              <a:ext uri="{FF2B5EF4-FFF2-40B4-BE49-F238E27FC236}">
                <a16:creationId xmlns:a16="http://schemas.microsoft.com/office/drawing/2014/main" id="{C9D9DB52-A10E-51DC-B3E4-1D488A294EA8}"/>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solidFill>
                  <a:schemeClr val="bg1"/>
                </a:solidFill>
                <a:latin typeface="Montserrat" pitchFamily="2" charset="77"/>
              </a:rPr>
              <a:t>© 2023 Final Frontier Security. All Rights Reserved.</a:t>
            </a:r>
          </a:p>
        </p:txBody>
      </p:sp>
      <p:pic>
        <p:nvPicPr>
          <p:cNvPr id="23" name="Picture 22" descr="A cartoon of a planet earth and stars&#10;&#10;Description automatically generated">
            <a:extLst>
              <a:ext uri="{FF2B5EF4-FFF2-40B4-BE49-F238E27FC236}">
                <a16:creationId xmlns:a16="http://schemas.microsoft.com/office/drawing/2014/main" id="{C94984BE-BF1F-9509-D6D4-E0191B407B1B}"/>
              </a:ext>
            </a:extLst>
          </p:cNvPr>
          <p:cNvPicPr>
            <a:picLocks noChangeAspect="1"/>
          </p:cNvPicPr>
          <p:nvPr/>
        </p:nvPicPr>
        <p:blipFill>
          <a:blip r:embed="rId3"/>
          <a:stretch>
            <a:fillRect/>
          </a:stretch>
        </p:blipFill>
        <p:spPr>
          <a:xfrm>
            <a:off x="10303254" y="245738"/>
            <a:ext cx="1466376" cy="651723"/>
          </a:xfrm>
          <a:prstGeom prst="rect">
            <a:avLst/>
          </a:prstGeom>
        </p:spPr>
      </p:pic>
      <p:sp>
        <p:nvSpPr>
          <p:cNvPr id="24" name="Slide Number Placeholder 5">
            <a:extLst>
              <a:ext uri="{FF2B5EF4-FFF2-40B4-BE49-F238E27FC236}">
                <a16:creationId xmlns:a16="http://schemas.microsoft.com/office/drawing/2014/main" id="{2BD90324-4C92-2838-A1D2-69BF9FE2FF4C}"/>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bg1"/>
                </a:solidFill>
                <a:latin typeface="Montserrat" pitchFamily="2" charset="7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64072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515E2-4ECA-184E-9C94-4A0106845473}"/>
              </a:ext>
            </a:extLst>
          </p:cNvPr>
          <p:cNvSpPr>
            <a:spLocks noGrp="1"/>
          </p:cNvSpPr>
          <p:nvPr>
            <p:ph type="title"/>
          </p:nvPr>
        </p:nvSpPr>
        <p:spPr>
          <a:xfrm>
            <a:off x="509822" y="333565"/>
            <a:ext cx="9243777" cy="100965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A497822-4DA7-A944-80AB-D8A7551596D2}"/>
              </a:ext>
            </a:extLst>
          </p:cNvPr>
          <p:cNvSpPr>
            <a:spLocks noGrp="1"/>
          </p:cNvSpPr>
          <p:nvPr>
            <p:ph sz="half" idx="1"/>
          </p:nvPr>
        </p:nvSpPr>
        <p:spPr>
          <a:xfrm>
            <a:off x="503767"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FF3666-DC57-A345-9A0F-B026EDB4F7AC}"/>
              </a:ext>
            </a:extLst>
          </p:cNvPr>
          <p:cNvSpPr>
            <a:spLocks noGrp="1"/>
          </p:cNvSpPr>
          <p:nvPr>
            <p:ph sz="half" idx="2"/>
          </p:nvPr>
        </p:nvSpPr>
        <p:spPr>
          <a:xfrm>
            <a:off x="6555536"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B99AFE-22A8-9740-9FCB-A4D05B78349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6" name="TextBox 15">
            <a:extLst>
              <a:ext uri="{FF2B5EF4-FFF2-40B4-BE49-F238E27FC236}">
                <a16:creationId xmlns:a16="http://schemas.microsoft.com/office/drawing/2014/main" id="{9E2C2EE1-AA38-67F4-E03F-A71434CE984C}"/>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7" name="Picture 16" descr="A cartoon of a planet earth and stars&#10;&#10;Description automatically generated">
            <a:extLst>
              <a:ext uri="{FF2B5EF4-FFF2-40B4-BE49-F238E27FC236}">
                <a16:creationId xmlns:a16="http://schemas.microsoft.com/office/drawing/2014/main" id="{28E1E0A8-988B-94D0-280F-EF67BB2CD42C}"/>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203384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F24D-4D3B-EA4E-9A9C-A0C214B2967A}"/>
              </a:ext>
            </a:extLst>
          </p:cNvPr>
          <p:cNvSpPr>
            <a:spLocks noGrp="1"/>
          </p:cNvSpPr>
          <p:nvPr>
            <p:ph type="title"/>
          </p:nvPr>
        </p:nvSpPr>
        <p:spPr>
          <a:xfrm>
            <a:off x="503767" y="328550"/>
            <a:ext cx="9258300" cy="632396"/>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A59ECC-AA34-C540-A79A-8FF0CB0429CE}"/>
              </a:ext>
            </a:extLst>
          </p:cNvPr>
          <p:cNvSpPr>
            <a:spLocks noGrp="1"/>
          </p:cNvSpPr>
          <p:nvPr>
            <p:ph type="body" idx="1"/>
          </p:nvPr>
        </p:nvSpPr>
        <p:spPr>
          <a:xfrm>
            <a:off x="503767" y="1566577"/>
            <a:ext cx="5157787"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65F3A-94B5-674D-9EA0-F3D2AF3A61A3}"/>
              </a:ext>
            </a:extLst>
          </p:cNvPr>
          <p:cNvSpPr>
            <a:spLocks noGrp="1"/>
          </p:cNvSpPr>
          <p:nvPr>
            <p:ph sz="half" idx="2"/>
          </p:nvPr>
        </p:nvSpPr>
        <p:spPr>
          <a:xfrm>
            <a:off x="503767" y="221246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4DBC18-A4B6-EF4C-8C42-C3DD4790908E}"/>
              </a:ext>
            </a:extLst>
          </p:cNvPr>
          <p:cNvSpPr>
            <a:spLocks noGrp="1"/>
          </p:cNvSpPr>
          <p:nvPr>
            <p:ph type="body" sz="quarter" idx="3"/>
          </p:nvPr>
        </p:nvSpPr>
        <p:spPr>
          <a:xfrm>
            <a:off x="6538915" y="1566577"/>
            <a:ext cx="5183188"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C3364C-AE17-F441-B519-ED310712CC0A}"/>
              </a:ext>
            </a:extLst>
          </p:cNvPr>
          <p:cNvSpPr>
            <a:spLocks noGrp="1"/>
          </p:cNvSpPr>
          <p:nvPr>
            <p:ph sz="quarter" idx="4"/>
          </p:nvPr>
        </p:nvSpPr>
        <p:spPr>
          <a:xfrm>
            <a:off x="6538915" y="221246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E4DD2626-FC45-E046-A05E-1C2332C77462}"/>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4" name="TextBox 13">
            <a:extLst>
              <a:ext uri="{FF2B5EF4-FFF2-40B4-BE49-F238E27FC236}">
                <a16:creationId xmlns:a16="http://schemas.microsoft.com/office/drawing/2014/main" id="{08F58C79-F284-BBE6-49B1-B9310A6EEC9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F59B323F-38CD-7E8C-3F96-FDC4CD1F9A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129977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A5DE1-7C9A-6647-BD17-C40D29B51E7D}"/>
              </a:ext>
            </a:extLst>
          </p:cNvPr>
          <p:cNvSpPr>
            <a:spLocks noGrp="1"/>
          </p:cNvSpPr>
          <p:nvPr>
            <p:ph type="title"/>
          </p:nvPr>
        </p:nvSpPr>
        <p:spPr>
          <a:xfrm>
            <a:off x="503767" y="333565"/>
            <a:ext cx="9147048" cy="1009651"/>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0830FDC0-E382-A44B-8741-FE114F44066B}"/>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110FB649-2FAF-6976-9167-9A1C5D97450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0B3B71E3-8E48-D48D-06AE-5C2049E9BEF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686734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C12392-F3BD-6E42-B8BB-99784860415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7" name="TextBox 6">
            <a:extLst>
              <a:ext uri="{FF2B5EF4-FFF2-40B4-BE49-F238E27FC236}">
                <a16:creationId xmlns:a16="http://schemas.microsoft.com/office/drawing/2014/main" id="{47D4151D-7A91-F0C2-1A91-F7A88658E52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8" name="Picture 7" descr="A cartoon of a planet earth and stars&#10;&#10;Description automatically generated">
            <a:extLst>
              <a:ext uri="{FF2B5EF4-FFF2-40B4-BE49-F238E27FC236}">
                <a16:creationId xmlns:a16="http://schemas.microsoft.com/office/drawing/2014/main" id="{FB48BD20-D55F-ABBF-6456-6A22F59BC43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923651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51A4A-548C-C64D-A4C9-28880E087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4C3354-FCC4-CF4F-8214-DFEC3A191FFB}"/>
              </a:ext>
            </a:extLst>
          </p:cNvPr>
          <p:cNvSpPr>
            <a:spLocks noGrp="1"/>
          </p:cNvSpPr>
          <p:nvPr>
            <p:ph idx="1"/>
          </p:nvPr>
        </p:nvSpPr>
        <p:spPr>
          <a:xfrm>
            <a:off x="5183188" y="987425"/>
            <a:ext cx="6172200" cy="4873625"/>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D74DE7-BEBF-6940-892B-8D31C7988930}"/>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672740CA-045B-C042-AFC0-FF220B3EE265}"/>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pPr/>
              <a:t>‹#›</a:t>
            </a:fld>
            <a:endParaRPr lang="en-US" dirty="0"/>
          </a:p>
        </p:txBody>
      </p:sp>
      <p:sp>
        <p:nvSpPr>
          <p:cNvPr id="10" name="TextBox 9">
            <a:extLst>
              <a:ext uri="{FF2B5EF4-FFF2-40B4-BE49-F238E27FC236}">
                <a16:creationId xmlns:a16="http://schemas.microsoft.com/office/drawing/2014/main" id="{0CE8B9CE-EBEF-44FC-D153-AF47D27AA3BD}"/>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651CE0AC-719D-3B39-12C7-4E874ADF126D}"/>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296177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D7491-AE1E-5B4D-A8CB-A3A805F17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08A4B6-FD4B-8E4F-9072-6207883E4A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E5740BE-2715-5A4E-A27B-ACB499156065}"/>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527B712-635A-1C48-B3B1-225F46D0AFE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0" name="TextBox 9">
            <a:extLst>
              <a:ext uri="{FF2B5EF4-FFF2-40B4-BE49-F238E27FC236}">
                <a16:creationId xmlns:a16="http://schemas.microsoft.com/office/drawing/2014/main" id="{6D460204-398A-8319-673B-BD6AFA949B1F}"/>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082215F0-4A53-53FB-9BD2-05EF670A72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151676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A3D46-2134-8844-B1AF-905E4817F139}"/>
              </a:ext>
            </a:extLst>
          </p:cNvPr>
          <p:cNvSpPr>
            <a:spLocks noGrp="1"/>
          </p:cNvSpPr>
          <p:nvPr>
            <p:ph type="title"/>
          </p:nvPr>
        </p:nvSpPr>
        <p:spPr>
          <a:xfrm>
            <a:off x="509823" y="333565"/>
            <a:ext cx="9147048" cy="1009651"/>
          </a:xfrm>
          <a:prstGeom prst="rect">
            <a:avLst/>
          </a:prstGeom>
        </p:spPr>
        <p:txBody>
          <a:bodyPr vert="horz" wrap="square"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B30EB473-4900-7E49-BE7F-E480C94CC81C}"/>
              </a:ext>
            </a:extLst>
          </p:cNvPr>
          <p:cNvSpPr>
            <a:spLocks noGrp="1"/>
          </p:cNvSpPr>
          <p:nvPr>
            <p:ph type="body" idx="1"/>
          </p:nvPr>
        </p:nvSpPr>
        <p:spPr>
          <a:xfrm>
            <a:off x="509823" y="1606169"/>
            <a:ext cx="11199146" cy="4351338"/>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2919306-4797-144B-B9C0-BB326B609C2C}"/>
              </a:ext>
            </a:extLst>
          </p:cNvPr>
          <p:cNvSpPr>
            <a:spLocks noGrp="1"/>
          </p:cNvSpPr>
          <p:nvPr>
            <p:ph type="sldNum" sz="quarter" idx="4"/>
          </p:nvPr>
        </p:nvSpPr>
        <p:spPr>
          <a:xfrm>
            <a:off x="8993936" y="6340602"/>
            <a:ext cx="2743200" cy="365125"/>
          </a:xfrm>
          <a:prstGeom prst="rect">
            <a:avLst/>
          </a:prstGeom>
        </p:spPr>
        <p:txBody>
          <a:bodyPr vert="horz" wrap="none" lIns="0" tIns="0" rIns="0" bIns="0" rtlCol="0" anchor="t" anchorCtr="0"/>
          <a:lstStyle>
            <a:lvl1pPr algn="r">
              <a:defRPr sz="800">
                <a:solidFill>
                  <a:schemeClr val="tx1"/>
                </a:solidFill>
                <a:latin typeface="Montserrat" pitchFamily="2" charset="77"/>
              </a:defRPr>
            </a:lvl1pPr>
          </a:lstStyle>
          <a:p>
            <a:fld id="{3A98EE3D-8CD1-4C3F-BD1C-C98C9596463C}" type="slidenum">
              <a:rPr lang="en-US" smtClean="0"/>
              <a:t>‹#›</a:t>
            </a:fld>
            <a:endParaRPr lang="en-US" dirty="0"/>
          </a:p>
        </p:txBody>
      </p:sp>
      <p:grpSp>
        <p:nvGrpSpPr>
          <p:cNvPr id="4" name="Group 3">
            <a:extLst>
              <a:ext uri="{FF2B5EF4-FFF2-40B4-BE49-F238E27FC236}">
                <a16:creationId xmlns:a16="http://schemas.microsoft.com/office/drawing/2014/main" id="{730F9E0D-B9E5-914F-56CF-22A7515DD39A}"/>
              </a:ext>
            </a:extLst>
          </p:cNvPr>
          <p:cNvGrpSpPr/>
          <p:nvPr/>
        </p:nvGrpSpPr>
        <p:grpSpPr>
          <a:xfrm>
            <a:off x="-1" y="0"/>
            <a:ext cx="11040256" cy="6018553"/>
            <a:chOff x="-1" y="0"/>
            <a:chExt cx="11040256" cy="6018553"/>
          </a:xfrm>
        </p:grpSpPr>
        <p:sp>
          <p:nvSpPr>
            <p:cNvPr id="5" name="Rectangle 4">
              <a:extLst>
                <a:ext uri="{FF2B5EF4-FFF2-40B4-BE49-F238E27FC236}">
                  <a16:creationId xmlns:a16="http://schemas.microsoft.com/office/drawing/2014/main" id="{79444605-2439-8802-7F06-B46EBED52D4C}"/>
                </a:ext>
              </a:extLst>
            </p:cNvPr>
            <p:cNvSpPr/>
            <p:nvPr userDrawn="1"/>
          </p:nvSpPr>
          <p:spPr>
            <a:xfrm>
              <a:off x="-1" y="0"/>
              <a:ext cx="74952" cy="6018553"/>
            </a:xfrm>
            <a:prstGeom prst="rect">
              <a:avLst/>
            </a:prstGeom>
            <a:gradFill flip="none" rotWithShape="1">
              <a:gsLst>
                <a:gs pos="10000">
                  <a:schemeClr val="accent1"/>
                </a:gs>
                <a:gs pos="100000">
                  <a:schemeClr val="accent1">
                    <a:alpha val="235"/>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10CEC31-4EC3-108D-33B8-72E2C683FCB0}"/>
                </a:ext>
              </a:extLst>
            </p:cNvPr>
            <p:cNvSpPr/>
            <p:nvPr userDrawn="1"/>
          </p:nvSpPr>
          <p:spPr>
            <a:xfrm rot="16200000">
              <a:off x="5516379" y="-5448923"/>
              <a:ext cx="74952" cy="10972800"/>
            </a:xfrm>
            <a:prstGeom prst="rect">
              <a:avLst/>
            </a:prstGeom>
            <a:gradFill flip="none" rotWithShape="1">
              <a:gsLst>
                <a:gs pos="10000">
                  <a:schemeClr val="accent1"/>
                </a:gs>
                <a:gs pos="100000">
                  <a:schemeClr val="accent1">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04779939"/>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90000"/>
        </a:lnSpc>
        <a:spcBef>
          <a:spcPct val="0"/>
        </a:spcBef>
        <a:buNone/>
        <a:defRPr sz="3200" b="1" i="0" kern="1200">
          <a:solidFill>
            <a:schemeClr val="tx1"/>
          </a:solidFill>
          <a:latin typeface="Exo 2 SemiBold" pitchFamily="2" charset="77"/>
          <a:ea typeface="+mj-ea"/>
          <a:cs typeface="+mj-cs"/>
        </a:defRPr>
      </a:lvl1pPr>
    </p:titleStyle>
    <p:body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392">
          <p15:clr>
            <a:srgbClr val="F26B43"/>
          </p15:clr>
        </p15:guide>
        <p15:guide id="4" pos="312">
          <p15:clr>
            <a:srgbClr val="F26B43"/>
          </p15:clr>
        </p15:guide>
        <p15:guide id="5" orient="horz" pos="3984">
          <p15:clr>
            <a:srgbClr val="F26B43"/>
          </p15:clr>
        </p15:guide>
        <p15:guide id="6" orient="horz" pos="3768">
          <p15:clr>
            <a:srgbClr val="F26B43"/>
          </p15:clr>
        </p15:guide>
        <p15:guide id="7" orient="horz" pos="432">
          <p15:clr>
            <a:srgbClr val="F26B43"/>
          </p15:clr>
        </p15:guide>
        <p15:guide id="8" orient="horz" pos="1008">
          <p15:clr>
            <a:srgbClr val="F26B43"/>
          </p15:clr>
        </p15:guide>
        <p15:guide id="9" orient="horz" pos="720">
          <p15:clr>
            <a:srgbClr val="F26B43"/>
          </p15:clr>
        </p15:guide>
        <p15:guide id="10" pos="67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lightglobal.com/anti-satellite-laser-test-is-successful/17857.article"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hyperlink" Target="https://www.independent.co.uk/space/russia-china-attack-us-satellites-lasers-b1972406.html"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hyperlink" Target="https://cci.calpoly.edu/empower/space-grand-challenge-program"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atellitemap.spac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hyperlink" Target="https://www.n2yo.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B04B-7E36-1F4A-9549-7CA136BA9466}"/>
              </a:ext>
            </a:extLst>
          </p:cNvPr>
          <p:cNvSpPr>
            <a:spLocks noGrp="1"/>
          </p:cNvSpPr>
          <p:nvPr>
            <p:ph type="ctrTitle"/>
          </p:nvPr>
        </p:nvSpPr>
        <p:spPr>
          <a:xfrm>
            <a:off x="268356" y="835383"/>
            <a:ext cx="4654297" cy="3499549"/>
          </a:xfrm>
        </p:spPr>
        <p:txBody>
          <a:bodyPr>
            <a:normAutofit/>
          </a:bodyPr>
          <a:lstStyle/>
          <a:p>
            <a:r>
              <a:rPr lang="en-US" sz="3600" b="1" dirty="0">
                <a:solidFill>
                  <a:srgbClr val="00B0F0"/>
                </a:solidFill>
              </a:rPr>
              <a:t>Lecture Seven</a:t>
            </a:r>
            <a:endParaRPr lang="en-US" sz="3600" dirty="0">
              <a:solidFill>
                <a:srgbClr val="00B0F0"/>
              </a:solidFill>
            </a:endParaRPr>
          </a:p>
        </p:txBody>
      </p:sp>
      <p:sp>
        <p:nvSpPr>
          <p:cNvPr id="3" name="Subtitle 2">
            <a:extLst>
              <a:ext uri="{FF2B5EF4-FFF2-40B4-BE49-F238E27FC236}">
                <a16:creationId xmlns:a16="http://schemas.microsoft.com/office/drawing/2014/main" id="{02940321-0BAB-A145-9D83-82FA21EC9B5C}"/>
              </a:ext>
            </a:extLst>
          </p:cNvPr>
          <p:cNvSpPr>
            <a:spLocks noGrp="1"/>
          </p:cNvSpPr>
          <p:nvPr>
            <p:ph type="subTitle" idx="1"/>
          </p:nvPr>
        </p:nvSpPr>
        <p:spPr>
          <a:xfrm>
            <a:off x="296121" y="4444578"/>
            <a:ext cx="4598766" cy="1185333"/>
          </a:xfrm>
        </p:spPr>
        <p:txBody>
          <a:bodyPr>
            <a:normAutofit/>
          </a:bodyPr>
          <a:lstStyle/>
          <a:p>
            <a:r>
              <a:rPr lang="en-US" dirty="0"/>
              <a:t>The State of Things</a:t>
            </a:r>
          </a:p>
          <a:p>
            <a:pPr algn="l"/>
            <a:endParaRPr lang="en-US" dirty="0"/>
          </a:p>
          <a:p>
            <a:pPr algn="l"/>
            <a:endParaRPr lang="en-US" dirty="0"/>
          </a:p>
        </p:txBody>
      </p:sp>
    </p:spTree>
    <p:extLst>
      <p:ext uri="{BB962C8B-B14F-4D97-AF65-F5344CB8AC3E}">
        <p14:creationId xmlns:p14="http://schemas.microsoft.com/office/powerpoint/2010/main" val="2094321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Lasers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wrap="square">
            <a:normAutofit/>
          </a:bodyPr>
          <a:lstStyle/>
          <a:p>
            <a:r>
              <a:rPr lang="en-US" dirty="0"/>
              <a:t>US Army successfully tested the TRW-built Mid-Infrared Advanced Chemical Laser (MIRACL) at the White Sands Missile Range, New Mexico, on 17 October, 1997</a:t>
            </a:r>
          </a:p>
          <a:p>
            <a:pPr lvl="1"/>
            <a:r>
              <a:rPr lang="en-US" dirty="0">
                <a:hlinkClick r:id="rId3"/>
              </a:rPr>
              <a:t>https://www.flightglobal.com/anti-satellite-laser-test-is-successful/17857.article</a:t>
            </a:r>
            <a:endParaRPr lang="en-US" dirty="0">
              <a:hlinkClick r:id="rId4"/>
            </a:endParaRPr>
          </a:p>
          <a:p>
            <a:r>
              <a:rPr lang="en-US" dirty="0"/>
              <a:t>Russia and China are attacking US satellites with lasers</a:t>
            </a:r>
          </a:p>
          <a:p>
            <a:pPr lvl="1"/>
            <a:r>
              <a:rPr lang="en-US" dirty="0">
                <a:hlinkClick r:id="rId4"/>
              </a:rPr>
              <a:t>https://www.independent.co.uk/space/russia-china-attack-us-satellites-lasers-b1972406.html</a:t>
            </a:r>
            <a:endParaRPr lang="en-US" dirty="0"/>
          </a:p>
          <a:p>
            <a:endParaRPr lang="en-US" dirty="0"/>
          </a:p>
        </p:txBody>
      </p:sp>
      <p:pic>
        <p:nvPicPr>
          <p:cNvPr id="5" name="Picture 4">
            <a:extLst>
              <a:ext uri="{FF2B5EF4-FFF2-40B4-BE49-F238E27FC236}">
                <a16:creationId xmlns:a16="http://schemas.microsoft.com/office/drawing/2014/main" id="{1CD58E1E-EC1B-7CFF-7F96-E67E2733F657}"/>
              </a:ext>
            </a:extLst>
          </p:cNvPr>
          <p:cNvPicPr>
            <a:picLocks noChangeAspect="1"/>
          </p:cNvPicPr>
          <p:nvPr/>
        </p:nvPicPr>
        <p:blipFill>
          <a:blip r:embed="rId5"/>
          <a:stretch>
            <a:fillRect/>
          </a:stretch>
        </p:blipFill>
        <p:spPr>
          <a:xfrm>
            <a:off x="8267699" y="4217494"/>
            <a:ext cx="3846459" cy="2564306"/>
          </a:xfrm>
          <a:prstGeom prst="rect">
            <a:avLst/>
          </a:prstGeom>
        </p:spPr>
      </p:pic>
      <p:pic>
        <p:nvPicPr>
          <p:cNvPr id="7" name="Picture 6">
            <a:extLst>
              <a:ext uri="{FF2B5EF4-FFF2-40B4-BE49-F238E27FC236}">
                <a16:creationId xmlns:a16="http://schemas.microsoft.com/office/drawing/2014/main" id="{A9689A99-559B-28F3-C8FE-1CB86CAA72F2}"/>
              </a:ext>
            </a:extLst>
          </p:cNvPr>
          <p:cNvPicPr>
            <a:picLocks noChangeAspect="1"/>
          </p:cNvPicPr>
          <p:nvPr/>
        </p:nvPicPr>
        <p:blipFill>
          <a:blip r:embed="rId6"/>
          <a:stretch>
            <a:fillRect/>
          </a:stretch>
        </p:blipFill>
        <p:spPr>
          <a:xfrm>
            <a:off x="67194" y="4669349"/>
            <a:ext cx="4019032" cy="2126738"/>
          </a:xfrm>
          <a:prstGeom prst="rect">
            <a:avLst/>
          </a:prstGeom>
        </p:spPr>
      </p:pic>
    </p:spTree>
    <p:extLst>
      <p:ext uri="{BB962C8B-B14F-4D97-AF65-F5344CB8AC3E}">
        <p14:creationId xmlns:p14="http://schemas.microsoft.com/office/powerpoint/2010/main" val="4235605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Laws and Agreements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wrap="square">
            <a:normAutofit/>
          </a:bodyPr>
          <a:lstStyle/>
          <a:p>
            <a:r>
              <a:rPr lang="en-US" dirty="0"/>
              <a:t>International Heritage Laws</a:t>
            </a:r>
          </a:p>
          <a:p>
            <a:pPr lvl="1"/>
            <a:r>
              <a:rPr lang="en-US" dirty="0"/>
              <a:t>The Outer Space Treaty</a:t>
            </a:r>
          </a:p>
          <a:p>
            <a:pPr lvl="1"/>
            <a:r>
              <a:rPr lang="en-US" dirty="0"/>
              <a:t>The Rescue Agreement</a:t>
            </a:r>
          </a:p>
          <a:p>
            <a:pPr lvl="1"/>
            <a:r>
              <a:rPr lang="en-US" dirty="0"/>
              <a:t>The Moon Agreement</a:t>
            </a:r>
          </a:p>
          <a:p>
            <a:pPr lvl="1"/>
            <a:r>
              <a:rPr lang="en-US" dirty="0"/>
              <a:t>The Liability Convention</a:t>
            </a:r>
          </a:p>
          <a:p>
            <a:pPr lvl="1"/>
            <a:r>
              <a:rPr lang="en-US" dirty="0"/>
              <a:t>The Registration Convention</a:t>
            </a:r>
          </a:p>
          <a:p>
            <a:r>
              <a:rPr lang="en-US" dirty="0"/>
              <a:t>The Artemis Accords</a:t>
            </a:r>
          </a:p>
          <a:p>
            <a:pPr marL="36900" indent="0">
              <a:buNone/>
            </a:pPr>
            <a:endParaRPr lang="en-US" dirty="0"/>
          </a:p>
        </p:txBody>
      </p:sp>
    </p:spTree>
    <p:extLst>
      <p:ext uri="{BB962C8B-B14F-4D97-AF65-F5344CB8AC3E}">
        <p14:creationId xmlns:p14="http://schemas.microsoft.com/office/powerpoint/2010/main" val="3080038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CBDECE-0B68-2009-547C-6176781418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B583BD-27ED-332D-AC60-9E9C6B0C8281}"/>
              </a:ext>
            </a:extLst>
          </p:cNvPr>
          <p:cNvSpPr>
            <a:spLocks noGrp="1"/>
          </p:cNvSpPr>
          <p:nvPr>
            <p:ph type="title"/>
          </p:nvPr>
        </p:nvSpPr>
        <p:spPr/>
        <p:txBody>
          <a:bodyPr/>
          <a:lstStyle/>
          <a:p>
            <a:r>
              <a:rPr lang="en-US" dirty="0">
                <a:solidFill>
                  <a:srgbClr val="00B0F0"/>
                </a:solidFill>
              </a:rPr>
              <a:t>Space System Cybersecurity </a:t>
            </a:r>
            <a:r>
              <a:rPr lang="en-US" b="1" dirty="0">
                <a:solidFill>
                  <a:srgbClr val="00B0F0"/>
                </a:solidFill>
              </a:rPr>
              <a:t>Customer Base</a:t>
            </a:r>
          </a:p>
        </p:txBody>
      </p:sp>
      <p:sp>
        <p:nvSpPr>
          <p:cNvPr id="3" name="Content Placeholder 2">
            <a:extLst>
              <a:ext uri="{FF2B5EF4-FFF2-40B4-BE49-F238E27FC236}">
                <a16:creationId xmlns:a16="http://schemas.microsoft.com/office/drawing/2014/main" id="{9E6EEE7C-9CA8-63E9-06B5-3832EC26E11C}"/>
              </a:ext>
            </a:extLst>
          </p:cNvPr>
          <p:cNvSpPr>
            <a:spLocks noGrp="1"/>
          </p:cNvSpPr>
          <p:nvPr>
            <p:ph idx="1"/>
          </p:nvPr>
        </p:nvSpPr>
        <p:spPr/>
        <p:txBody>
          <a:bodyPr>
            <a:normAutofit/>
          </a:bodyPr>
          <a:lstStyle/>
          <a:p>
            <a:r>
              <a:rPr lang="en-US" dirty="0"/>
              <a:t>Military</a:t>
            </a:r>
          </a:p>
          <a:p>
            <a:r>
              <a:rPr lang="en-US" sz="2000" dirty="0"/>
              <a:t>Intelligence </a:t>
            </a:r>
          </a:p>
          <a:p>
            <a:r>
              <a:rPr lang="en-US" sz="2000" dirty="0"/>
              <a:t>Other government (weather for instance)</a:t>
            </a:r>
          </a:p>
          <a:p>
            <a:r>
              <a:rPr lang="en-US" dirty="0"/>
              <a:t>Commercial</a:t>
            </a:r>
          </a:p>
          <a:p>
            <a:pPr lvl="1"/>
            <a:r>
              <a:rPr lang="en-US" sz="2000" dirty="0"/>
              <a:t>Space-based services</a:t>
            </a:r>
          </a:p>
          <a:p>
            <a:pPr lvl="1"/>
            <a:r>
              <a:rPr lang="en-US" sz="2000" dirty="0"/>
              <a:t>Space as a Service</a:t>
            </a:r>
          </a:p>
          <a:p>
            <a:pPr lvl="1"/>
            <a:r>
              <a:rPr lang="en-US" sz="2000" dirty="0"/>
              <a:t>Hosted payloads</a:t>
            </a:r>
          </a:p>
          <a:p>
            <a:pPr lvl="1"/>
            <a:r>
              <a:rPr lang="en-US" sz="2000" dirty="0"/>
              <a:t>Satellite builders / operators</a:t>
            </a:r>
          </a:p>
          <a:p>
            <a:endParaRPr lang="en-US" dirty="0"/>
          </a:p>
          <a:p>
            <a:endParaRPr lang="en-US" dirty="0"/>
          </a:p>
        </p:txBody>
      </p:sp>
    </p:spTree>
    <p:extLst>
      <p:ext uri="{BB962C8B-B14F-4D97-AF65-F5344CB8AC3E}">
        <p14:creationId xmlns:p14="http://schemas.microsoft.com/office/powerpoint/2010/main" val="2378696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normAutofit/>
          </a:bodyPr>
          <a:lstStyle/>
          <a:p>
            <a:r>
              <a:rPr lang="en-US" b="1" dirty="0">
                <a:solidFill>
                  <a:srgbClr val="00B0F0"/>
                </a:solidFill>
              </a:rPr>
              <a:t>Academia &amp; Education</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wrap="square">
            <a:normAutofit/>
          </a:bodyPr>
          <a:lstStyle/>
          <a:p>
            <a:r>
              <a:rPr lang="en-US" dirty="0"/>
              <a:t>Capitol University - PhD in Space Cybersecurity</a:t>
            </a:r>
          </a:p>
          <a:p>
            <a:r>
              <a:rPr lang="en-US" dirty="0"/>
              <a:t>Embry-Riddle – Bachelors in Space Operations</a:t>
            </a:r>
          </a:p>
          <a:p>
            <a:r>
              <a:rPr lang="en-US" dirty="0"/>
              <a:t>John Hopkins Engineering – Space Systems Cybersecurity Course</a:t>
            </a:r>
          </a:p>
          <a:p>
            <a:r>
              <a:rPr lang="en-US" dirty="0"/>
              <a:t>Cornell – Space cybersecurity programs being developed and courses taught</a:t>
            </a:r>
          </a:p>
          <a:p>
            <a:r>
              <a:rPr lang="en-US" dirty="0"/>
              <a:t>Strathclyde Business School – Space Cybersecurity course, Space Studies Master’s Program</a:t>
            </a:r>
          </a:p>
          <a:p>
            <a:r>
              <a:rPr lang="en-US" dirty="0"/>
              <a:t>Airbus Cybersecurity School</a:t>
            </a:r>
          </a:p>
          <a:p>
            <a:r>
              <a:rPr lang="en-US" dirty="0"/>
              <a:t>Introduction to Cybersecurity in Space Systems: Hardware Edition with Tim Fowler by </a:t>
            </a:r>
            <a:r>
              <a:rPr lang="en-US" dirty="0" err="1"/>
              <a:t>Antisyphon</a:t>
            </a:r>
            <a:r>
              <a:rPr lang="en-US" dirty="0"/>
              <a:t> Training</a:t>
            </a:r>
          </a:p>
          <a:p>
            <a:r>
              <a:rPr lang="en-US" dirty="0" err="1"/>
              <a:t>Stellaryx</a:t>
            </a:r>
            <a:r>
              <a:rPr lang="en-US" dirty="0"/>
              <a:t> Labs with Angelina </a:t>
            </a:r>
            <a:r>
              <a:rPr lang="en-US" dirty="0" err="1"/>
              <a:t>Tsuboi</a:t>
            </a:r>
            <a:endParaRPr lang="en-US" dirty="0"/>
          </a:p>
          <a:p>
            <a:r>
              <a:rPr lang="en-US" dirty="0" err="1"/>
              <a:t>ethicallyHackingspace</a:t>
            </a:r>
            <a:r>
              <a:rPr lang="en-US" dirty="0"/>
              <a:t> (</a:t>
            </a:r>
            <a:r>
              <a:rPr lang="en-US" dirty="0" err="1"/>
              <a:t>eHs</a:t>
            </a:r>
            <a:r>
              <a:rPr lang="en-US" dirty="0"/>
              <a:t>)® h4ck32n4u75™ (</a:t>
            </a:r>
            <a:r>
              <a:rPr lang="en-US" dirty="0" err="1"/>
              <a:t>Hackernauts</a:t>
            </a:r>
            <a:r>
              <a:rPr lang="en-US" dirty="0"/>
              <a:t>) with William Ferguson</a:t>
            </a:r>
          </a:p>
          <a:p>
            <a:r>
              <a:rPr lang="en-US" dirty="0"/>
              <a:t>Us…obviously (GIT, books </a:t>
            </a:r>
            <a:r>
              <a:rPr lang="en-US" dirty="0" err="1"/>
              <a:t>etc</a:t>
            </a:r>
            <a:r>
              <a:rPr lang="en-US" dirty="0"/>
              <a:t>)</a:t>
            </a:r>
          </a:p>
        </p:txBody>
      </p:sp>
    </p:spTree>
    <p:extLst>
      <p:ext uri="{BB962C8B-B14F-4D97-AF65-F5344CB8AC3E}">
        <p14:creationId xmlns:p14="http://schemas.microsoft.com/office/powerpoint/2010/main" val="92066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D2399F-A18A-6D3E-AA5C-769AE50B9C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FC2899-CFDC-0214-4C28-DD00C73E52BA}"/>
              </a:ext>
            </a:extLst>
          </p:cNvPr>
          <p:cNvSpPr>
            <a:spLocks noGrp="1"/>
          </p:cNvSpPr>
          <p:nvPr>
            <p:ph type="title"/>
          </p:nvPr>
        </p:nvSpPr>
        <p:spPr>
          <a:xfrm>
            <a:off x="510424" y="337963"/>
            <a:ext cx="9251643" cy="1009651"/>
          </a:xfrm>
        </p:spPr>
        <p:txBody>
          <a:bodyPr>
            <a:normAutofit/>
          </a:bodyPr>
          <a:lstStyle/>
          <a:p>
            <a:r>
              <a:rPr lang="en-US" b="1" dirty="0">
                <a:solidFill>
                  <a:srgbClr val="00B0F0"/>
                </a:solidFill>
              </a:rPr>
              <a:t>Conferences</a:t>
            </a:r>
          </a:p>
        </p:txBody>
      </p:sp>
      <p:sp>
        <p:nvSpPr>
          <p:cNvPr id="3" name="Content Placeholder 2">
            <a:extLst>
              <a:ext uri="{FF2B5EF4-FFF2-40B4-BE49-F238E27FC236}">
                <a16:creationId xmlns:a16="http://schemas.microsoft.com/office/drawing/2014/main" id="{975D5C34-D617-2271-FF0B-3E5778CBF3C8}"/>
              </a:ext>
            </a:extLst>
          </p:cNvPr>
          <p:cNvSpPr>
            <a:spLocks noGrp="1"/>
          </p:cNvSpPr>
          <p:nvPr>
            <p:ph idx="1"/>
          </p:nvPr>
        </p:nvSpPr>
        <p:spPr/>
        <p:txBody>
          <a:bodyPr>
            <a:normAutofit/>
          </a:bodyPr>
          <a:lstStyle/>
          <a:p>
            <a:r>
              <a:rPr lang="en-US" dirty="0"/>
              <a:t>Black Hat</a:t>
            </a:r>
          </a:p>
          <a:p>
            <a:r>
              <a:rPr lang="en-US" dirty="0"/>
              <a:t>DEFCON</a:t>
            </a:r>
          </a:p>
          <a:p>
            <a:r>
              <a:rPr lang="en-US" dirty="0" err="1"/>
              <a:t>HackSpaceCon</a:t>
            </a:r>
            <a:endParaRPr lang="en-US" dirty="0"/>
          </a:p>
          <a:p>
            <a:r>
              <a:rPr lang="en-US" dirty="0" err="1"/>
              <a:t>CyberSatGov</a:t>
            </a:r>
            <a:r>
              <a:rPr lang="en-US" dirty="0"/>
              <a:t> US </a:t>
            </a:r>
          </a:p>
          <a:p>
            <a:r>
              <a:rPr lang="en-US" dirty="0" err="1">
                <a:highlight>
                  <a:srgbClr val="FFFF00"/>
                </a:highlight>
              </a:rPr>
              <a:t>CySat</a:t>
            </a:r>
            <a:r>
              <a:rPr lang="en-US" dirty="0">
                <a:highlight>
                  <a:srgbClr val="FFFF00"/>
                </a:highlight>
              </a:rPr>
              <a:t> Paris</a:t>
            </a:r>
          </a:p>
          <a:p>
            <a:r>
              <a:rPr lang="en-US" dirty="0"/>
              <a:t>Value of Space Summit</a:t>
            </a:r>
          </a:p>
          <a:p>
            <a:r>
              <a:rPr lang="en-US" dirty="0" err="1"/>
              <a:t>SmallSat</a:t>
            </a:r>
            <a:endParaRPr lang="en-US" dirty="0"/>
          </a:p>
          <a:p>
            <a:r>
              <a:rPr lang="en-US" dirty="0"/>
              <a:t>Space Symposium</a:t>
            </a:r>
          </a:p>
          <a:p>
            <a:r>
              <a:rPr lang="en-US" dirty="0">
                <a:highlight>
                  <a:srgbClr val="FFFF00"/>
                </a:highlight>
              </a:rPr>
              <a:t>ESA Space Cyber Conference</a:t>
            </a:r>
          </a:p>
          <a:p>
            <a:r>
              <a:rPr lang="en-US" dirty="0">
                <a:highlight>
                  <a:srgbClr val="FFFF00"/>
                </a:highlight>
              </a:rPr>
              <a:t>ESA Security Conference</a:t>
            </a:r>
          </a:p>
          <a:p>
            <a:endParaRPr lang="en-US" dirty="0"/>
          </a:p>
          <a:p>
            <a:endParaRPr lang="en-US" dirty="0"/>
          </a:p>
          <a:p>
            <a:pPr marL="36900" indent="0">
              <a:buNone/>
            </a:pPr>
            <a:endParaRPr lang="en-US" dirty="0"/>
          </a:p>
        </p:txBody>
      </p:sp>
    </p:spTree>
    <p:extLst>
      <p:ext uri="{BB962C8B-B14F-4D97-AF65-F5344CB8AC3E}">
        <p14:creationId xmlns:p14="http://schemas.microsoft.com/office/powerpoint/2010/main" val="3545923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normAutofit/>
          </a:bodyPr>
          <a:lstStyle/>
          <a:p>
            <a:r>
              <a:rPr lang="en-US" b="1" dirty="0">
                <a:solidFill>
                  <a:srgbClr val="00B0F0"/>
                </a:solidFill>
              </a:rPr>
              <a:t>RIP Hack-a-Sat</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a:xfrm>
            <a:off x="913795" y="2076450"/>
            <a:ext cx="4696430" cy="4185347"/>
          </a:xfrm>
        </p:spPr>
        <p:txBody>
          <a:bodyPr wrap="square">
            <a:normAutofit fontScale="92500" lnSpcReduction="20000"/>
          </a:bodyPr>
          <a:lstStyle/>
          <a:p>
            <a:r>
              <a:rPr lang="en-US" dirty="0"/>
              <a:t>Hack-a-Sat is a CFT style compotation funded by the United States Department of Defense. </a:t>
            </a:r>
          </a:p>
          <a:p>
            <a:r>
              <a:rPr lang="en-US" dirty="0"/>
              <a:t>It consists of a thirty-hour qualifying round and a final competition that takes place yearly at Las Vegas during DEFCON.  The top eight teams receive $10,000 each.</a:t>
            </a:r>
          </a:p>
          <a:p>
            <a:r>
              <a:rPr lang="en-US" dirty="0"/>
              <a:t>To receive qualification event cash prizes, the top eight teams must submit technical papers to describe how they hacked the satellite. </a:t>
            </a:r>
          </a:p>
          <a:p>
            <a:r>
              <a:rPr lang="en-US" dirty="0"/>
              <a:t>Winning teams take home prize money in the ranges of $20,000-$50,0000. </a:t>
            </a:r>
          </a:p>
          <a:p>
            <a:r>
              <a:rPr lang="en-US" dirty="0"/>
              <a:t>To take home prize money, a technical paper must be submitted to describe the entire approach to winning the game. </a:t>
            </a:r>
          </a:p>
          <a:p>
            <a:endParaRPr lang="en-US" dirty="0"/>
          </a:p>
          <a:p>
            <a:pPr marL="36900" indent="0">
              <a:buNone/>
            </a:pPr>
            <a:endParaRPr lang="en-US" dirty="0"/>
          </a:p>
        </p:txBody>
      </p:sp>
      <p:pic>
        <p:nvPicPr>
          <p:cNvPr id="4" name="Picture 6">
            <a:extLst>
              <a:ext uri="{FF2B5EF4-FFF2-40B4-BE49-F238E27FC236}">
                <a16:creationId xmlns:a16="http://schemas.microsoft.com/office/drawing/2014/main" id="{2BE781C8-D606-C773-DE32-345F06CB8990}"/>
              </a:ext>
            </a:extLst>
          </p:cNvPr>
          <p:cNvPicPr>
            <a:picLocks noChangeAspect="1"/>
          </p:cNvPicPr>
          <p:nvPr/>
        </p:nvPicPr>
        <p:blipFill>
          <a:blip r:embed="rId3"/>
          <a:stretch>
            <a:fillRect/>
          </a:stretch>
        </p:blipFill>
        <p:spPr>
          <a:xfrm rot="20748624">
            <a:off x="7455331" y="2788221"/>
            <a:ext cx="4514850" cy="2371725"/>
          </a:xfrm>
          <a:prstGeom prst="rect">
            <a:avLst/>
          </a:prstGeom>
          <a:noFill/>
          <a:ln cap="flat">
            <a:noFill/>
          </a:ln>
        </p:spPr>
      </p:pic>
      <p:pic>
        <p:nvPicPr>
          <p:cNvPr id="5" name="Picture 4" descr="has1_pink 1">
            <a:extLst>
              <a:ext uri="{FF2B5EF4-FFF2-40B4-BE49-F238E27FC236}">
                <a16:creationId xmlns:a16="http://schemas.microsoft.com/office/drawing/2014/main" id="{53A15177-AAF9-40CB-D9ED-FDE5C4D0CCE5}"/>
              </a:ext>
            </a:extLst>
          </p:cNvPr>
          <p:cNvPicPr>
            <a:picLocks noChangeAspect="1"/>
          </p:cNvPicPr>
          <p:nvPr/>
        </p:nvPicPr>
        <p:blipFill>
          <a:blip r:embed="rId4"/>
          <a:srcRect/>
          <a:stretch>
            <a:fillRect/>
          </a:stretch>
        </p:blipFill>
        <p:spPr>
          <a:xfrm rot="2280739">
            <a:off x="7244018" y="824135"/>
            <a:ext cx="3000310" cy="2967035"/>
          </a:xfrm>
          <a:prstGeom prst="rect">
            <a:avLst/>
          </a:prstGeom>
          <a:noFill/>
          <a:ln cap="flat">
            <a:noFill/>
          </a:ln>
        </p:spPr>
      </p:pic>
      <p:pic>
        <p:nvPicPr>
          <p:cNvPr id="7" name="Picture 6">
            <a:extLst>
              <a:ext uri="{FF2B5EF4-FFF2-40B4-BE49-F238E27FC236}">
                <a16:creationId xmlns:a16="http://schemas.microsoft.com/office/drawing/2014/main" id="{CB58E58C-4ED1-344D-D120-EE857BFA33BD}"/>
              </a:ext>
            </a:extLst>
          </p:cNvPr>
          <p:cNvPicPr>
            <a:picLocks noChangeAspect="1"/>
          </p:cNvPicPr>
          <p:nvPr/>
        </p:nvPicPr>
        <p:blipFill>
          <a:blip r:embed="rId5"/>
          <a:srcRect/>
          <a:stretch>
            <a:fillRect/>
          </a:stretch>
        </p:blipFill>
        <p:spPr>
          <a:xfrm rot="478225">
            <a:off x="6142864" y="3966847"/>
            <a:ext cx="3289160" cy="3025804"/>
          </a:xfrm>
          <a:prstGeom prst="rect">
            <a:avLst/>
          </a:prstGeom>
          <a:noFill/>
          <a:ln cap="flat">
            <a:noFill/>
          </a:ln>
        </p:spPr>
      </p:pic>
      <p:pic>
        <p:nvPicPr>
          <p:cNvPr id="8" name="Content Placeholder 3" descr="Logo, company name&#10;&#10;Description automatically generated">
            <a:extLst>
              <a:ext uri="{FF2B5EF4-FFF2-40B4-BE49-F238E27FC236}">
                <a16:creationId xmlns:a16="http://schemas.microsoft.com/office/drawing/2014/main" id="{13D85810-3CA0-13EF-ECDB-E109A70B75F2}"/>
              </a:ext>
            </a:extLst>
          </p:cNvPr>
          <p:cNvPicPr>
            <a:picLocks noChangeAspect="1"/>
          </p:cNvPicPr>
          <p:nvPr/>
        </p:nvPicPr>
        <p:blipFill>
          <a:blip r:embed="rId6"/>
          <a:stretch>
            <a:fillRect/>
          </a:stretch>
        </p:blipFill>
        <p:spPr>
          <a:xfrm>
            <a:off x="5862125" y="2137470"/>
            <a:ext cx="3052276" cy="2882481"/>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2245778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F91DB2-50E6-7E99-205B-5E3538090A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2D2E25-40D4-D10E-9324-5B0FD122FB7F}"/>
              </a:ext>
            </a:extLst>
          </p:cNvPr>
          <p:cNvSpPr>
            <a:spLocks noGrp="1"/>
          </p:cNvSpPr>
          <p:nvPr>
            <p:ph type="title"/>
          </p:nvPr>
        </p:nvSpPr>
        <p:spPr/>
        <p:txBody>
          <a:bodyPr>
            <a:normAutofit/>
          </a:bodyPr>
          <a:lstStyle/>
          <a:p>
            <a:r>
              <a:rPr lang="en-US" b="1" dirty="0">
                <a:solidFill>
                  <a:srgbClr val="00B0F0"/>
                </a:solidFill>
              </a:rPr>
              <a:t>Space Grand Challenge</a:t>
            </a:r>
          </a:p>
        </p:txBody>
      </p:sp>
      <p:sp>
        <p:nvSpPr>
          <p:cNvPr id="3" name="Content Placeholder 2">
            <a:extLst>
              <a:ext uri="{FF2B5EF4-FFF2-40B4-BE49-F238E27FC236}">
                <a16:creationId xmlns:a16="http://schemas.microsoft.com/office/drawing/2014/main" id="{7D023D09-9773-81D5-C041-D8FEFE2418C9}"/>
              </a:ext>
            </a:extLst>
          </p:cNvPr>
          <p:cNvSpPr>
            <a:spLocks noGrp="1"/>
          </p:cNvSpPr>
          <p:nvPr>
            <p:ph idx="1"/>
          </p:nvPr>
        </p:nvSpPr>
        <p:spPr>
          <a:xfrm>
            <a:off x="933399" y="2958877"/>
            <a:ext cx="5443527" cy="3234660"/>
          </a:xfrm>
        </p:spPr>
        <p:txBody>
          <a:bodyPr wrap="square">
            <a:normAutofit/>
          </a:bodyPr>
          <a:lstStyle/>
          <a:p>
            <a:r>
              <a:rPr lang="en-US" b="0" i="0" dirty="0">
                <a:solidFill>
                  <a:srgbClr val="154734"/>
                </a:solidFill>
                <a:effectLst/>
                <a:latin typeface="utopia-std-subhead"/>
              </a:rPr>
              <a:t>The Space Grand Challenge (SGC) Program is a free virtual game-based cybersecurity competition for middle and high school students built by Cal Poly students. The SGC helps prepare the next generation of the cyber workforce by expanding the pipeline of talent earlier, promoting STEM, and developing cyber/IT skills. SGC accomplishes this through a unique use of gamification and esports to promote STEM, space themes, and cybersecurity skills.</a:t>
            </a:r>
          </a:p>
          <a:p>
            <a:r>
              <a:rPr lang="en-US" dirty="0">
                <a:hlinkClick r:id="rId3"/>
              </a:rPr>
              <a:t>https://cci.calpoly.edu/empower/space-grand-challenge-program</a:t>
            </a:r>
            <a:endParaRPr lang="en-US" dirty="0"/>
          </a:p>
          <a:p>
            <a:endParaRPr lang="en-US" dirty="0"/>
          </a:p>
          <a:p>
            <a:pPr marL="36900" indent="0">
              <a:buNone/>
            </a:pPr>
            <a:endParaRPr lang="en-US" dirty="0"/>
          </a:p>
        </p:txBody>
      </p:sp>
      <p:pic>
        <p:nvPicPr>
          <p:cNvPr id="1026" name="Picture 2" descr="Space Grand Challenge">
            <a:extLst>
              <a:ext uri="{FF2B5EF4-FFF2-40B4-BE49-F238E27FC236}">
                <a16:creationId xmlns:a16="http://schemas.microsoft.com/office/drawing/2014/main" id="{541070E7-80E1-E013-82AA-6238A90A83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1777" y="1339450"/>
            <a:ext cx="5443528" cy="54435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l Poly Logo | University Communications and Marketing">
            <a:extLst>
              <a:ext uri="{FF2B5EF4-FFF2-40B4-BE49-F238E27FC236}">
                <a16:creationId xmlns:a16="http://schemas.microsoft.com/office/drawing/2014/main" id="{604670A3-63EC-B3C1-8BAB-F2DDF98703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3794" y="1143366"/>
            <a:ext cx="4961636" cy="1866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541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9C92F8-5DA5-E249-1BE2-4BB6FC5D0F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ECF52D-1C23-719A-7976-85696AAB3A90}"/>
              </a:ext>
            </a:extLst>
          </p:cNvPr>
          <p:cNvSpPr>
            <a:spLocks noGrp="1"/>
          </p:cNvSpPr>
          <p:nvPr>
            <p:ph type="title"/>
          </p:nvPr>
        </p:nvSpPr>
        <p:spPr/>
        <p:txBody>
          <a:bodyPr>
            <a:normAutofit/>
          </a:bodyPr>
          <a:lstStyle/>
          <a:p>
            <a:r>
              <a:rPr lang="en-US" b="1" dirty="0">
                <a:solidFill>
                  <a:srgbClr val="00B0F0"/>
                </a:solidFill>
              </a:rPr>
              <a:t>Space ISAC</a:t>
            </a:r>
          </a:p>
        </p:txBody>
      </p:sp>
      <p:sp>
        <p:nvSpPr>
          <p:cNvPr id="3" name="Content Placeholder 2">
            <a:extLst>
              <a:ext uri="{FF2B5EF4-FFF2-40B4-BE49-F238E27FC236}">
                <a16:creationId xmlns:a16="http://schemas.microsoft.com/office/drawing/2014/main" id="{17531710-7249-A51D-A14F-B898F8FE4D48}"/>
              </a:ext>
            </a:extLst>
          </p:cNvPr>
          <p:cNvSpPr>
            <a:spLocks noGrp="1"/>
          </p:cNvSpPr>
          <p:nvPr>
            <p:ph idx="1"/>
          </p:nvPr>
        </p:nvSpPr>
        <p:spPr/>
        <p:txBody>
          <a:bodyPr wrap="square">
            <a:normAutofit/>
          </a:bodyPr>
          <a:lstStyle/>
          <a:p>
            <a:pPr marL="0" indent="0">
              <a:buNone/>
            </a:pPr>
            <a:r>
              <a:rPr lang="en-US" dirty="0"/>
              <a:t>Space ISAC Mission</a:t>
            </a:r>
          </a:p>
          <a:p>
            <a:r>
              <a:rPr lang="en-US" dirty="0"/>
              <a:t>The Space ISAC serves to facilitate collaboration across the global space industry to enhance our ability to prepare for and respond to vulnerabilities, incidents, and threats; to disseminate timely and actionable information among member entities; and to serve as the primary communications channel for the sector with respect to this information.</a:t>
            </a:r>
          </a:p>
          <a:p>
            <a:r>
              <a:rPr lang="en-US" dirty="0"/>
              <a:t>Space Information Sharing and Analysis Center (Space ISAC) is a direct result of a study conducted by the Science &amp; Technology Partnership Forum in 2017. Public and private sector dialogue during sessions held at the 34th and 35th Space Symposium led NASA, U.S. Space Force (formerly Air Force Space Command), and the National Reconnaissance Office to sponsor the first Space dedicated ISAC. At the Space ISAC’s launch in April 2019, several representatives from public and private sectors spoke out about the importance of protecting our critical space assets.</a:t>
            </a:r>
          </a:p>
          <a:p>
            <a:r>
              <a:rPr lang="en-US" dirty="0"/>
              <a:t>Space ISAC joined as an official member of the National Council of ISACs in 2020.</a:t>
            </a:r>
          </a:p>
          <a:p>
            <a:r>
              <a:rPr lang="en-US" dirty="0"/>
              <a:t>EU has its own, though Space ISAC in USA Claims to be the worldwide one</a:t>
            </a:r>
          </a:p>
          <a:p>
            <a:pPr marL="36900" indent="0">
              <a:buNone/>
            </a:pPr>
            <a:endParaRPr lang="en-US" dirty="0"/>
          </a:p>
        </p:txBody>
      </p:sp>
      <p:pic>
        <p:nvPicPr>
          <p:cNvPr id="1026" name="Picture 2" descr="EU Space Information Sharing Analysis Centre ISAC">
            <a:extLst>
              <a:ext uri="{FF2B5EF4-FFF2-40B4-BE49-F238E27FC236}">
                <a16:creationId xmlns:a16="http://schemas.microsoft.com/office/drawing/2014/main" id="{86E3D42C-0B93-CEC2-24A4-8107AA80B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84667"/>
            <a:ext cx="5679056" cy="141976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BD154A6-305B-8D61-BED5-0D8C4F45992F}"/>
              </a:ext>
            </a:extLst>
          </p:cNvPr>
          <p:cNvPicPr>
            <a:picLocks noChangeAspect="1"/>
          </p:cNvPicPr>
          <p:nvPr/>
        </p:nvPicPr>
        <p:blipFill>
          <a:blip r:embed="rId4"/>
          <a:stretch>
            <a:fillRect/>
          </a:stretch>
        </p:blipFill>
        <p:spPr>
          <a:xfrm>
            <a:off x="366144" y="84667"/>
            <a:ext cx="3149600" cy="1333500"/>
          </a:xfrm>
          <a:prstGeom prst="rect">
            <a:avLst/>
          </a:prstGeom>
        </p:spPr>
      </p:pic>
    </p:spTree>
    <p:extLst>
      <p:ext uri="{BB962C8B-B14F-4D97-AF65-F5344CB8AC3E}">
        <p14:creationId xmlns:p14="http://schemas.microsoft.com/office/powerpoint/2010/main" val="835036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B8EFD-0A56-293B-851C-761A45EBE3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9D9C83-71A2-6E29-0C26-E05580180D37}"/>
              </a:ext>
            </a:extLst>
          </p:cNvPr>
          <p:cNvSpPr>
            <a:spLocks noGrp="1"/>
          </p:cNvSpPr>
          <p:nvPr>
            <p:ph type="title"/>
          </p:nvPr>
        </p:nvSpPr>
        <p:spPr/>
        <p:txBody>
          <a:bodyPr>
            <a:normAutofit/>
          </a:bodyPr>
          <a:lstStyle/>
          <a:p>
            <a:r>
              <a:rPr lang="en-US" b="1" dirty="0">
                <a:solidFill>
                  <a:srgbClr val="00B0F0"/>
                </a:solidFill>
              </a:rPr>
              <a:t>Aerospace Village</a:t>
            </a:r>
          </a:p>
        </p:txBody>
      </p:sp>
      <p:sp>
        <p:nvSpPr>
          <p:cNvPr id="3" name="Content Placeholder 2">
            <a:extLst>
              <a:ext uri="{FF2B5EF4-FFF2-40B4-BE49-F238E27FC236}">
                <a16:creationId xmlns:a16="http://schemas.microsoft.com/office/drawing/2014/main" id="{B4B45C2D-0BE7-BC28-7187-F166706EA4A2}"/>
              </a:ext>
            </a:extLst>
          </p:cNvPr>
          <p:cNvSpPr>
            <a:spLocks noGrp="1"/>
          </p:cNvSpPr>
          <p:nvPr>
            <p:ph idx="1"/>
          </p:nvPr>
        </p:nvSpPr>
        <p:spPr/>
        <p:txBody>
          <a:bodyPr wrap="square">
            <a:normAutofit/>
          </a:bodyPr>
          <a:lstStyle/>
          <a:p>
            <a:pPr marL="0" indent="0">
              <a:buNone/>
            </a:pPr>
            <a:r>
              <a:rPr lang="en-US" dirty="0"/>
              <a:t>AV Mission</a:t>
            </a:r>
          </a:p>
          <a:p>
            <a:r>
              <a:rPr lang="en-US" dirty="0"/>
              <a:t>Build, inspire, and promote and inclusive community of next-generation aerospace cybersecurity expertise and leaders.</a:t>
            </a:r>
          </a:p>
          <a:p>
            <a:pPr marL="0" indent="0">
              <a:buNone/>
            </a:pPr>
            <a:r>
              <a:rPr lang="en-US" dirty="0"/>
              <a:t>AV Goal</a:t>
            </a:r>
          </a:p>
          <a:p>
            <a:r>
              <a:rPr lang="en-US" dirty="0"/>
              <a:t>The Aerospace Village is a diverse community of hackers, engineers, pilots, policy leaders and more from across both the public and private sectors. We believe the flying public deserves safe, reliable, and trustworthy air travel, which is highly dependent on secure aviation and space operations.</a:t>
            </a:r>
          </a:p>
        </p:txBody>
      </p:sp>
      <p:pic>
        <p:nvPicPr>
          <p:cNvPr id="5" name="Picture 2">
            <a:extLst>
              <a:ext uri="{FF2B5EF4-FFF2-40B4-BE49-F238E27FC236}">
                <a16:creationId xmlns:a16="http://schemas.microsoft.com/office/drawing/2014/main" id="{FE5393E8-CDFE-38A8-11F5-8718753FC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9528" y="4690882"/>
            <a:ext cx="3752944" cy="883799"/>
          </a:xfrm>
          <a:prstGeom prst="rect">
            <a:avLst/>
          </a:prstGeom>
          <a:solidFill>
            <a:schemeClr val="tx1">
              <a:lumMod val="75000"/>
              <a:lumOff val="25000"/>
            </a:schemeClr>
          </a:solidFill>
        </p:spPr>
      </p:pic>
    </p:spTree>
    <p:extLst>
      <p:ext uri="{BB962C8B-B14F-4D97-AF65-F5344CB8AC3E}">
        <p14:creationId xmlns:p14="http://schemas.microsoft.com/office/powerpoint/2010/main" val="3719835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Guidance / Standards / Policy</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r>
              <a:rPr lang="en-US" dirty="0"/>
              <a:t>Standard software: NASA Core Flight Executive (</a:t>
            </a:r>
            <a:r>
              <a:rPr lang="en-US" dirty="0" err="1"/>
              <a:t>cFE</a:t>
            </a:r>
            <a:r>
              <a:rPr lang="en-US" dirty="0"/>
              <a:t>), COSMOS, CESIUM</a:t>
            </a:r>
          </a:p>
          <a:p>
            <a:r>
              <a:rPr lang="en-US" dirty="0"/>
              <a:t>NIST – system overlays</a:t>
            </a:r>
          </a:p>
          <a:p>
            <a:r>
              <a:rPr lang="en-US" dirty="0"/>
              <a:t>IEEE - secure by design </a:t>
            </a:r>
            <a:r>
              <a:rPr lang="en-US" dirty="0" err="1"/>
              <a:t>pinciples</a:t>
            </a:r>
            <a:endParaRPr lang="en-US" dirty="0"/>
          </a:p>
          <a:p>
            <a:r>
              <a:rPr lang="en-US" dirty="0"/>
              <a:t>CCSDS – Architecture framework for space system design</a:t>
            </a:r>
          </a:p>
          <a:p>
            <a:pPr marL="0" indent="0">
              <a:buNone/>
            </a:pPr>
            <a:endParaRPr lang="en-US" dirty="0"/>
          </a:p>
        </p:txBody>
      </p:sp>
      <p:pic>
        <p:nvPicPr>
          <p:cNvPr id="5" name="Picture 4">
            <a:extLst>
              <a:ext uri="{FF2B5EF4-FFF2-40B4-BE49-F238E27FC236}">
                <a16:creationId xmlns:a16="http://schemas.microsoft.com/office/drawing/2014/main" id="{18351D13-0A23-1F96-BAD1-640340B8BE86}"/>
              </a:ext>
            </a:extLst>
          </p:cNvPr>
          <p:cNvPicPr>
            <a:picLocks noChangeAspect="1"/>
          </p:cNvPicPr>
          <p:nvPr/>
        </p:nvPicPr>
        <p:blipFill>
          <a:blip r:embed="rId3"/>
          <a:stretch>
            <a:fillRect/>
          </a:stretch>
        </p:blipFill>
        <p:spPr>
          <a:xfrm>
            <a:off x="4905845" y="4614466"/>
            <a:ext cx="5895975" cy="1219200"/>
          </a:xfrm>
          <a:prstGeom prst="rect">
            <a:avLst/>
          </a:prstGeom>
        </p:spPr>
      </p:pic>
      <p:pic>
        <p:nvPicPr>
          <p:cNvPr id="1034" name="Picture 10" descr="NIST Unveils Updated Guide to Privacy ...">
            <a:extLst>
              <a:ext uri="{FF2B5EF4-FFF2-40B4-BE49-F238E27FC236}">
                <a16:creationId xmlns:a16="http://schemas.microsoft.com/office/drawing/2014/main" id="{85B96CBA-34E9-7365-7C66-3B460580E7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535" y="3633503"/>
            <a:ext cx="3654294" cy="220016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EEE Standards Association (IEEE SA) Logo">
            <a:extLst>
              <a:ext uri="{FF2B5EF4-FFF2-40B4-BE49-F238E27FC236}">
                <a16:creationId xmlns:a16="http://schemas.microsoft.com/office/drawing/2014/main" id="{C973F483-DDCE-CA45-7821-3152D2DF8D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05845" y="3640295"/>
            <a:ext cx="4133850"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395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Critical Infrastructure?	</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Is space critical infrastructure?</a:t>
            </a:r>
          </a:p>
          <a:p>
            <a:r>
              <a:rPr lang="en-US" dirty="0"/>
              <a:t>GPS?</a:t>
            </a:r>
          </a:p>
          <a:p>
            <a:r>
              <a:rPr lang="en-US" dirty="0"/>
              <a:t>Comms?</a:t>
            </a:r>
          </a:p>
          <a:p>
            <a:r>
              <a:rPr lang="en-US" dirty="0"/>
              <a:t>Its all about time. </a:t>
            </a:r>
          </a:p>
          <a:p>
            <a:r>
              <a:rPr lang="en-US" dirty="0"/>
              <a:t>Does it need to be to drive policy?</a:t>
            </a:r>
          </a:p>
          <a:p>
            <a:r>
              <a:rPr lang="en-US" dirty="0"/>
              <a:t>It should be next year (in the US) </a:t>
            </a:r>
          </a:p>
          <a:p>
            <a:pPr lvl="1"/>
            <a:r>
              <a:rPr lang="en-US" dirty="0"/>
              <a:t>Until that happens…no DHs / CISA focus </a:t>
            </a:r>
          </a:p>
          <a:p>
            <a:endParaRPr lang="en-US" dirty="0"/>
          </a:p>
        </p:txBody>
      </p:sp>
    </p:spTree>
    <p:extLst>
      <p:ext uri="{BB962C8B-B14F-4D97-AF65-F5344CB8AC3E}">
        <p14:creationId xmlns:p14="http://schemas.microsoft.com/office/powerpoint/2010/main" val="2538767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CCSDS</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wrap="square">
            <a:normAutofit/>
          </a:bodyPr>
          <a:lstStyle/>
          <a:p>
            <a:r>
              <a:rPr lang="en-US" dirty="0"/>
              <a:t>The Consultative Committee for Space Data Systems (CCSDS) was formed in 1982 by the major space agencies of the world to provide a forum for discussion of common problems in the development and operation of space data systems. It is currently composed of 11 member agencies, 32 observer agencies, and over 119 industrial associates.</a:t>
            </a:r>
          </a:p>
          <a:p>
            <a:r>
              <a:rPr lang="en-US" dirty="0"/>
              <a:t>Since its establishment, it has been actively developing standards for data-systems and information-systems to promote interoperability and cross support among cooperating space agencies, to enable multi-agency spaceflight collaboration (both planned and contingency) and new capabilities for future missions. Additionally, CCSDS standardization reduces the cost burden of spaceflight missions by allowing cost sharing between agencies and cost-effective commercialization.</a:t>
            </a:r>
          </a:p>
          <a:p>
            <a:endParaRPr lang="en-US" dirty="0"/>
          </a:p>
        </p:txBody>
      </p:sp>
      <p:pic>
        <p:nvPicPr>
          <p:cNvPr id="3076" name="Picture 4" descr="CCSDS.org - CCSDS Logos">
            <a:extLst>
              <a:ext uri="{FF2B5EF4-FFF2-40B4-BE49-F238E27FC236}">
                <a16:creationId xmlns:a16="http://schemas.microsoft.com/office/drawing/2014/main" id="{3626DCB7-5C1C-C97A-AD55-6637C4E0AC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8850" y="4659906"/>
            <a:ext cx="51943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4870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https://sagroups.ieee.org/3349/the-project/</a:t>
            </a:r>
          </a:p>
        </p:txBody>
      </p:sp>
      <p:pic>
        <p:nvPicPr>
          <p:cNvPr id="5" name="Picture 4">
            <a:extLst>
              <a:ext uri="{FF2B5EF4-FFF2-40B4-BE49-F238E27FC236}">
                <a16:creationId xmlns:a16="http://schemas.microsoft.com/office/drawing/2014/main" id="{00804B39-9161-9F14-CA03-41CAA6837919}"/>
              </a:ext>
            </a:extLst>
          </p:cNvPr>
          <p:cNvPicPr>
            <a:picLocks noChangeAspect="1"/>
          </p:cNvPicPr>
          <p:nvPr/>
        </p:nvPicPr>
        <p:blipFill>
          <a:blip r:embed="rId3"/>
          <a:stretch>
            <a:fillRect/>
          </a:stretch>
        </p:blipFill>
        <p:spPr>
          <a:xfrm>
            <a:off x="712623" y="862129"/>
            <a:ext cx="10456445" cy="5995872"/>
          </a:xfrm>
          <a:prstGeom prst="rect">
            <a:avLst/>
          </a:prstGeom>
        </p:spPr>
      </p:pic>
      <p:sp>
        <p:nvSpPr>
          <p:cNvPr id="7" name="Content Placeholder 6">
            <a:extLst>
              <a:ext uri="{FF2B5EF4-FFF2-40B4-BE49-F238E27FC236}">
                <a16:creationId xmlns:a16="http://schemas.microsoft.com/office/drawing/2014/main" id="{0F85639F-8025-3CD3-2EED-E765FA34E06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87132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CF1EFC-7F32-9E3E-E30B-D0691E7F9D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B3F8B5-D8FE-BB31-DD4B-4F141385F826}"/>
              </a:ext>
            </a:extLst>
          </p:cNvPr>
          <p:cNvSpPr>
            <a:spLocks noGrp="1"/>
          </p:cNvSpPr>
          <p:nvPr>
            <p:ph type="title"/>
          </p:nvPr>
        </p:nvSpPr>
        <p:spPr/>
        <p:txBody>
          <a:bodyPr/>
          <a:lstStyle/>
          <a:p>
            <a:r>
              <a:rPr lang="en-US" b="1" dirty="0">
                <a:solidFill>
                  <a:srgbClr val="00B0F0"/>
                </a:solidFill>
              </a:rPr>
              <a:t>The IEEE Effort</a:t>
            </a:r>
          </a:p>
        </p:txBody>
      </p:sp>
      <p:sp>
        <p:nvSpPr>
          <p:cNvPr id="3" name="Content Placeholder 2">
            <a:extLst>
              <a:ext uri="{FF2B5EF4-FFF2-40B4-BE49-F238E27FC236}">
                <a16:creationId xmlns:a16="http://schemas.microsoft.com/office/drawing/2014/main" id="{3C99B454-5CBC-5A60-07FA-AA5CB731DE7D}"/>
              </a:ext>
            </a:extLst>
          </p:cNvPr>
          <p:cNvSpPr>
            <a:spLocks noGrp="1"/>
          </p:cNvSpPr>
          <p:nvPr>
            <p:ph idx="1"/>
          </p:nvPr>
        </p:nvSpPr>
        <p:spPr/>
        <p:txBody>
          <a:bodyPr>
            <a:normAutofit/>
          </a:bodyPr>
          <a:lstStyle/>
          <a:p>
            <a:r>
              <a:rPr lang="en-US" dirty="0"/>
              <a:t>Intention: Secure by design </a:t>
            </a:r>
          </a:p>
          <a:p>
            <a:r>
              <a:rPr lang="en-US" dirty="0"/>
              <a:t>Based on security design principles, not technical implementations</a:t>
            </a:r>
          </a:p>
          <a:p>
            <a:r>
              <a:rPr lang="en-US" dirty="0"/>
              <a:t>CCSDS &amp; architectural concerns vs IEEE</a:t>
            </a:r>
          </a:p>
          <a:p>
            <a:r>
              <a:rPr lang="en-US" dirty="0"/>
              <a:t>Not a regulation  or standard but an international guideline</a:t>
            </a:r>
          </a:p>
          <a:p>
            <a:r>
              <a:rPr lang="en-US" dirty="0"/>
              <a:t>Papers</a:t>
            </a:r>
          </a:p>
          <a:p>
            <a:pPr lvl="1"/>
            <a:r>
              <a:rPr lang="en-US" dirty="0"/>
              <a:t>Minimum Requirements for Space </a:t>
            </a:r>
            <a:r>
              <a:rPr lang="en-US" dirty="0" err="1"/>
              <a:t>SystemCybersecurity</a:t>
            </a:r>
            <a:r>
              <a:rPr lang="en-US" dirty="0"/>
              <a:t> - Ensuring Cyber Access to Space</a:t>
            </a:r>
          </a:p>
          <a:p>
            <a:pPr lvl="1"/>
            <a:r>
              <a:rPr lang="en-US" dirty="0"/>
              <a:t>Secure-by-component: A System-of-systems Design Paradigm for Securing Space Missions</a:t>
            </a:r>
          </a:p>
          <a:p>
            <a:endParaRPr lang="en-US" dirty="0"/>
          </a:p>
        </p:txBody>
      </p:sp>
    </p:spTree>
    <p:extLst>
      <p:ext uri="{BB962C8B-B14F-4D97-AF65-F5344CB8AC3E}">
        <p14:creationId xmlns:p14="http://schemas.microsoft.com/office/powerpoint/2010/main" val="2754495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The IEEE Effort</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Ground segment</a:t>
            </a:r>
          </a:p>
          <a:p>
            <a:r>
              <a:rPr lang="en-US" dirty="0"/>
              <a:t>Link segment</a:t>
            </a:r>
          </a:p>
          <a:p>
            <a:r>
              <a:rPr lang="en-US" dirty="0"/>
              <a:t>Space segment</a:t>
            </a:r>
          </a:p>
          <a:p>
            <a:r>
              <a:rPr lang="en-US" dirty="0"/>
              <a:t>User segment</a:t>
            </a:r>
          </a:p>
          <a:p>
            <a:r>
              <a:rPr lang="en-US" dirty="0"/>
              <a:t>Integration segment</a:t>
            </a:r>
          </a:p>
          <a:p>
            <a:endParaRPr lang="en-US" dirty="0"/>
          </a:p>
        </p:txBody>
      </p:sp>
      <p:pic>
        <p:nvPicPr>
          <p:cNvPr id="1026" name="Picture 2">
            <a:extLst>
              <a:ext uri="{FF2B5EF4-FFF2-40B4-BE49-F238E27FC236}">
                <a16:creationId xmlns:a16="http://schemas.microsoft.com/office/drawing/2014/main" id="{A4FA5427-9F50-5DB5-DE7B-1B3A475472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5249" y="1608667"/>
            <a:ext cx="6845207" cy="385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36228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424E8-FBCE-0CDC-FFD9-51BB227501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D543FB3-D309-2FF3-85D7-144CC1725C9F}"/>
              </a:ext>
            </a:extLst>
          </p:cNvPr>
          <p:cNvSpPr>
            <a:spLocks noGrp="1"/>
          </p:cNvSpPr>
          <p:nvPr>
            <p:ph idx="1"/>
          </p:nvPr>
        </p:nvSpPr>
        <p:spPr>
          <a:xfrm>
            <a:off x="8035200" y="1608667"/>
            <a:ext cx="3650155" cy="1261949"/>
          </a:xfrm>
        </p:spPr>
        <p:txBody>
          <a:bodyPr wrap="square"/>
          <a:lstStyle/>
          <a:p>
            <a:r>
              <a:rPr lang="en-US" dirty="0"/>
              <a:t>From CISA Recommendations to Space System Operators for Improving Cybersecurity</a:t>
            </a:r>
          </a:p>
        </p:txBody>
      </p:sp>
      <p:pic>
        <p:nvPicPr>
          <p:cNvPr id="5" name="Picture 4">
            <a:extLst>
              <a:ext uri="{FF2B5EF4-FFF2-40B4-BE49-F238E27FC236}">
                <a16:creationId xmlns:a16="http://schemas.microsoft.com/office/drawing/2014/main" id="{08040DAA-2AE4-6A71-5620-AAA193106389}"/>
              </a:ext>
            </a:extLst>
          </p:cNvPr>
          <p:cNvPicPr>
            <a:picLocks noChangeAspect="1"/>
          </p:cNvPicPr>
          <p:nvPr/>
        </p:nvPicPr>
        <p:blipFill>
          <a:blip r:embed="rId2"/>
          <a:stretch>
            <a:fillRect/>
          </a:stretch>
        </p:blipFill>
        <p:spPr>
          <a:xfrm>
            <a:off x="446671" y="329799"/>
            <a:ext cx="6845796" cy="5752581"/>
          </a:xfrm>
          <a:prstGeom prst="rect">
            <a:avLst/>
          </a:prstGeom>
        </p:spPr>
      </p:pic>
    </p:spTree>
    <p:extLst>
      <p:ext uri="{BB962C8B-B14F-4D97-AF65-F5344CB8AC3E}">
        <p14:creationId xmlns:p14="http://schemas.microsoft.com/office/powerpoint/2010/main" val="1899972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The IEEE Effort</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endParaRPr lang="en-US" dirty="0"/>
          </a:p>
        </p:txBody>
      </p:sp>
      <p:pic>
        <p:nvPicPr>
          <p:cNvPr id="5" name="Picture 4">
            <a:extLst>
              <a:ext uri="{FF2B5EF4-FFF2-40B4-BE49-F238E27FC236}">
                <a16:creationId xmlns:a16="http://schemas.microsoft.com/office/drawing/2014/main" id="{F373E769-C958-17BA-06D1-3309F2829924}"/>
              </a:ext>
            </a:extLst>
          </p:cNvPr>
          <p:cNvPicPr>
            <a:picLocks noChangeAspect="1"/>
          </p:cNvPicPr>
          <p:nvPr/>
        </p:nvPicPr>
        <p:blipFill>
          <a:blip r:embed="rId3"/>
          <a:stretch>
            <a:fillRect/>
          </a:stretch>
        </p:blipFill>
        <p:spPr>
          <a:xfrm>
            <a:off x="863063" y="902436"/>
            <a:ext cx="10465874" cy="5955564"/>
          </a:xfrm>
          <a:prstGeom prst="rect">
            <a:avLst/>
          </a:prstGeom>
        </p:spPr>
      </p:pic>
    </p:spTree>
    <p:extLst>
      <p:ext uri="{BB962C8B-B14F-4D97-AF65-F5344CB8AC3E}">
        <p14:creationId xmlns:p14="http://schemas.microsoft.com/office/powerpoint/2010/main" val="27160376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C974B-23C7-B648-4E40-E3F16CEF56FE}"/>
              </a:ext>
            </a:extLst>
          </p:cNvPr>
          <p:cNvSpPr>
            <a:spLocks noGrp="1"/>
          </p:cNvSpPr>
          <p:nvPr>
            <p:ph type="title"/>
          </p:nvPr>
        </p:nvSpPr>
        <p:spPr/>
        <p:txBody>
          <a:bodyPr/>
          <a:lstStyle/>
          <a:p>
            <a:r>
              <a:rPr lang="en-US" dirty="0">
                <a:solidFill>
                  <a:srgbClr val="00B0F0"/>
                </a:solidFill>
              </a:rPr>
              <a:t>Beep </a:t>
            </a:r>
            <a:r>
              <a:rPr lang="en-US" dirty="0" err="1">
                <a:solidFill>
                  <a:srgbClr val="00B0F0"/>
                </a:solidFill>
              </a:rPr>
              <a:t>boop</a:t>
            </a:r>
            <a:endParaRPr lang="en-US" dirty="0">
              <a:solidFill>
                <a:srgbClr val="00B0F0"/>
              </a:solidFill>
            </a:endParaRPr>
          </a:p>
        </p:txBody>
      </p:sp>
      <p:sp>
        <p:nvSpPr>
          <p:cNvPr id="3" name="Content Placeholder 2">
            <a:extLst>
              <a:ext uri="{FF2B5EF4-FFF2-40B4-BE49-F238E27FC236}">
                <a16:creationId xmlns:a16="http://schemas.microsoft.com/office/drawing/2014/main" id="{3951C9D2-2AC3-5CBA-6874-B7DB17C83382}"/>
              </a:ext>
            </a:extLst>
          </p:cNvPr>
          <p:cNvSpPr>
            <a:spLocks noGrp="1"/>
          </p:cNvSpPr>
          <p:nvPr>
            <p:ph idx="1"/>
          </p:nvPr>
        </p:nvSpPr>
        <p:spPr/>
        <p:txBody>
          <a:bodyPr/>
          <a:lstStyle/>
          <a:p>
            <a:endParaRPr lang="en-US"/>
          </a:p>
        </p:txBody>
      </p:sp>
      <p:pic>
        <p:nvPicPr>
          <p:cNvPr id="1026" name="Picture 2" descr="Star Wars at 40: A Space Opera in Eight Films, Five Directors, and Two  Studios – Michael J. Cinema">
            <a:extLst>
              <a:ext uri="{FF2B5EF4-FFF2-40B4-BE49-F238E27FC236}">
                <a16:creationId xmlns:a16="http://schemas.microsoft.com/office/drawing/2014/main" id="{97737047-22A7-3201-9382-BDD95A6747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742" y="1745840"/>
            <a:ext cx="9753600" cy="415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9843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70A4-82BC-C036-FB12-71DAC9C5AA46}"/>
              </a:ext>
            </a:extLst>
          </p:cNvPr>
          <p:cNvSpPr>
            <a:spLocks noGrp="1"/>
          </p:cNvSpPr>
          <p:nvPr>
            <p:ph type="title"/>
          </p:nvPr>
        </p:nvSpPr>
        <p:spPr/>
        <p:txBody>
          <a:bodyPr/>
          <a:lstStyle/>
          <a:p>
            <a:r>
              <a:rPr lang="en-US" dirty="0">
                <a:solidFill>
                  <a:srgbClr val="00B0F0"/>
                </a:solidFill>
              </a:rPr>
              <a:t>Star Trek TNG Contagion</a:t>
            </a:r>
          </a:p>
        </p:txBody>
      </p:sp>
      <p:sp>
        <p:nvSpPr>
          <p:cNvPr id="3" name="Content Placeholder 2">
            <a:extLst>
              <a:ext uri="{FF2B5EF4-FFF2-40B4-BE49-F238E27FC236}">
                <a16:creationId xmlns:a16="http://schemas.microsoft.com/office/drawing/2014/main" id="{3831BEA9-3A6E-6150-0A75-B5DD788FB92C}"/>
              </a:ext>
            </a:extLst>
          </p:cNvPr>
          <p:cNvSpPr>
            <a:spLocks noGrp="1"/>
          </p:cNvSpPr>
          <p:nvPr>
            <p:ph idx="1"/>
          </p:nvPr>
        </p:nvSpPr>
        <p:spPr>
          <a:xfrm>
            <a:off x="510425" y="1608667"/>
            <a:ext cx="5359434" cy="4613339"/>
          </a:xfrm>
        </p:spPr>
        <p:txBody>
          <a:bodyPr wrap="square"/>
          <a:lstStyle/>
          <a:p>
            <a:r>
              <a:rPr lang="en-US" dirty="0"/>
              <a:t>Responds to a SOS</a:t>
            </a:r>
          </a:p>
          <a:p>
            <a:r>
              <a:rPr lang="en-US" dirty="0"/>
              <a:t>Finds a partially destroyed ship and a disabled enemy ship</a:t>
            </a:r>
          </a:p>
          <a:p>
            <a:r>
              <a:rPr lang="en-US" dirty="0"/>
              <a:t>Downloads ships log from damaged ship</a:t>
            </a:r>
          </a:p>
          <a:p>
            <a:r>
              <a:rPr lang="en-US" dirty="0"/>
              <a:t>Starts having malfunctions</a:t>
            </a:r>
          </a:p>
          <a:p>
            <a:r>
              <a:rPr lang="en-US" dirty="0"/>
              <a:t>Determine that a probe from a long gone but very advanced civilization scanned and began reprogramming the damaged ship’s computer and the enemy computer in its own image</a:t>
            </a:r>
          </a:p>
          <a:p>
            <a:r>
              <a:rPr lang="en-US" dirty="0"/>
              <a:t>May seem ridiculous but….FPGA’s are a thing</a:t>
            </a:r>
          </a:p>
          <a:p>
            <a:r>
              <a:rPr lang="en-US" dirty="0"/>
              <a:t>And post quantum compute makes brute force probably trivial</a:t>
            </a:r>
          </a:p>
        </p:txBody>
      </p:sp>
      <p:pic>
        <p:nvPicPr>
          <p:cNvPr id="2050" name="Picture 2" descr="non-canon Star Trek Wiki ...">
            <a:extLst>
              <a:ext uri="{FF2B5EF4-FFF2-40B4-BE49-F238E27FC236}">
                <a16:creationId xmlns:a16="http://schemas.microsoft.com/office/drawing/2014/main" id="{4394BC50-025B-351F-01E8-D53153DE4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9989" y="1608666"/>
            <a:ext cx="6049123" cy="4613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4586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Current-</a:t>
            </a:r>
            <a:r>
              <a:rPr lang="en-US" b="1" dirty="0" err="1">
                <a:solidFill>
                  <a:srgbClr val="00B0F0"/>
                </a:solidFill>
              </a:rPr>
              <a:t>ish</a:t>
            </a:r>
            <a:r>
              <a:rPr lang="en-US" b="1" dirty="0">
                <a:solidFill>
                  <a:srgbClr val="00B0F0"/>
                </a:solidFill>
              </a:rPr>
              <a:t> Affairs	</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wrap="square">
            <a:normAutofit/>
          </a:bodyPr>
          <a:lstStyle/>
          <a:p>
            <a:r>
              <a:rPr lang="en-US" dirty="0"/>
              <a:t>US space tech giant Maxar discloses employee data 11/18/2024</a:t>
            </a:r>
          </a:p>
          <a:p>
            <a:pPr lvl="1"/>
            <a:r>
              <a:rPr lang="en-US" dirty="0" err="1"/>
              <a:t>breachhttps</a:t>
            </a:r>
            <a:r>
              <a:rPr lang="en-US" dirty="0"/>
              <a:t>://</a:t>
            </a:r>
            <a:r>
              <a:rPr lang="en-US" dirty="0" err="1"/>
              <a:t>www.bleepingcomputer.com</a:t>
            </a:r>
            <a:r>
              <a:rPr lang="en-US" dirty="0"/>
              <a:t>/news/security/us-space-tech-giant-</a:t>
            </a:r>
            <a:r>
              <a:rPr lang="en-US" dirty="0" err="1"/>
              <a:t>maxar</a:t>
            </a:r>
            <a:r>
              <a:rPr lang="en-US" dirty="0"/>
              <a:t>-discloses-employee-data-breach/</a:t>
            </a:r>
          </a:p>
          <a:p>
            <a:pPr lvl="1"/>
            <a:r>
              <a:rPr lang="en-US" dirty="0"/>
              <a:t>Hackers breached U.S. satellite maker Maxar Space Systems and accessed personal data belonging to its employees, the company informs in a notification to impacted individuals.</a:t>
            </a:r>
          </a:p>
          <a:p>
            <a:pPr lvl="1"/>
            <a:r>
              <a:rPr lang="en-US" dirty="0"/>
              <a:t>Space industry, but normal security issue</a:t>
            </a:r>
          </a:p>
          <a:p>
            <a:pPr lvl="1"/>
            <a:r>
              <a:rPr lang="en-US" dirty="0"/>
              <a:t>Potentially enables actual space system cyber attack </a:t>
            </a:r>
          </a:p>
          <a:p>
            <a:r>
              <a:rPr lang="en-US" dirty="0"/>
              <a:t>Somebody moved UK's oldest satellite, and no-one knows who or why 11/8/2024</a:t>
            </a:r>
          </a:p>
          <a:p>
            <a:pPr lvl="1"/>
            <a:r>
              <a:rPr lang="en-US" dirty="0"/>
              <a:t>Someone moved the UK's oldest </a:t>
            </a:r>
            <a:r>
              <a:rPr lang="en-US"/>
              <a:t>satellite (1970’s) and </a:t>
            </a:r>
            <a:r>
              <a:rPr lang="en-US" dirty="0"/>
              <a:t>there appears to be no record of exactly who, when or why. “curiously, Skynet-1A is actually half a planet away, in a position 22,369 miles (36,000km) above the Americas.”</a:t>
            </a:r>
          </a:p>
          <a:p>
            <a:pPr lvl="1"/>
            <a:r>
              <a:rPr lang="en-US" dirty="0"/>
              <a:t>Most likely in some sort of graveyard orbit</a:t>
            </a:r>
          </a:p>
          <a:p>
            <a:pPr lvl="1"/>
            <a:r>
              <a:rPr lang="en-US" dirty="0"/>
              <a:t>Probably a nothing, however quite the inflammatory article title</a:t>
            </a:r>
          </a:p>
        </p:txBody>
      </p:sp>
    </p:spTree>
    <p:extLst>
      <p:ext uri="{BB962C8B-B14F-4D97-AF65-F5344CB8AC3E}">
        <p14:creationId xmlns:p14="http://schemas.microsoft.com/office/powerpoint/2010/main" val="170590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Hosted Payload Providers</a:t>
            </a:r>
          </a:p>
        </p:txBody>
      </p:sp>
      <p:pic>
        <p:nvPicPr>
          <p:cNvPr id="6146" name="Picture 2" descr="SpaceX Store">
            <a:extLst>
              <a:ext uri="{FF2B5EF4-FFF2-40B4-BE49-F238E27FC236}">
                <a16:creationId xmlns:a16="http://schemas.microsoft.com/office/drawing/2014/main" id="{99426003-443F-84A9-004D-3A3DEDE0E5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1701" y="2509840"/>
            <a:ext cx="2508250" cy="752475"/>
          </a:xfrm>
          <a:prstGeom prst="rect">
            <a:avLst/>
          </a:prstGeom>
          <a:solidFill>
            <a:schemeClr val="tx1"/>
          </a:solidFill>
        </p:spPr>
      </p:pic>
      <p:pic>
        <p:nvPicPr>
          <p:cNvPr id="6148" name="Picture 4" descr="Intelsat">
            <a:extLst>
              <a:ext uri="{FF2B5EF4-FFF2-40B4-BE49-F238E27FC236}">
                <a16:creationId xmlns:a16="http://schemas.microsoft.com/office/drawing/2014/main" id="{8A39DC9F-0603-447A-2B67-C7EB6CD05E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9478" y="1531523"/>
            <a:ext cx="2857500" cy="75247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L3Harris Announces Divestiture of Visual Information Solutions Business |  Business Wire">
            <a:extLst>
              <a:ext uri="{FF2B5EF4-FFF2-40B4-BE49-F238E27FC236}">
                <a16:creationId xmlns:a16="http://schemas.microsoft.com/office/drawing/2014/main" id="{8306C4E8-6516-0283-3506-1308F3BD9A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75238" y="3228548"/>
            <a:ext cx="3284934" cy="17111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7375AB1-FA66-BD59-E16E-43BF614BEF2B}"/>
              </a:ext>
            </a:extLst>
          </p:cNvPr>
          <p:cNvPicPr>
            <a:picLocks noChangeAspect="1"/>
          </p:cNvPicPr>
          <p:nvPr/>
        </p:nvPicPr>
        <p:blipFill>
          <a:blip r:embed="rId6"/>
          <a:stretch>
            <a:fillRect/>
          </a:stretch>
        </p:blipFill>
        <p:spPr>
          <a:xfrm>
            <a:off x="1203359" y="4410074"/>
            <a:ext cx="3284934" cy="590550"/>
          </a:xfrm>
          <a:prstGeom prst="rect">
            <a:avLst/>
          </a:prstGeom>
        </p:spPr>
      </p:pic>
      <p:pic>
        <p:nvPicPr>
          <p:cNvPr id="3" name="Picture 2">
            <a:extLst>
              <a:ext uri="{FF2B5EF4-FFF2-40B4-BE49-F238E27FC236}">
                <a16:creationId xmlns:a16="http://schemas.microsoft.com/office/drawing/2014/main" id="{C2D312C1-CA94-3B21-C062-615CA0E0AC31}"/>
              </a:ext>
            </a:extLst>
          </p:cNvPr>
          <p:cNvPicPr>
            <a:picLocks noChangeAspect="1"/>
          </p:cNvPicPr>
          <p:nvPr/>
        </p:nvPicPr>
        <p:blipFill>
          <a:blip r:embed="rId7"/>
          <a:stretch>
            <a:fillRect/>
          </a:stretch>
        </p:blipFill>
        <p:spPr>
          <a:xfrm>
            <a:off x="5075238" y="5319486"/>
            <a:ext cx="3206120" cy="1295624"/>
          </a:xfrm>
          <a:prstGeom prst="rect">
            <a:avLst/>
          </a:prstGeom>
        </p:spPr>
      </p:pic>
      <p:pic>
        <p:nvPicPr>
          <p:cNvPr id="4" name="Picture 3">
            <a:extLst>
              <a:ext uri="{FF2B5EF4-FFF2-40B4-BE49-F238E27FC236}">
                <a16:creationId xmlns:a16="http://schemas.microsoft.com/office/drawing/2014/main" id="{B19781BB-9C20-6E15-D1EB-8C709AA47529}"/>
              </a:ext>
            </a:extLst>
          </p:cNvPr>
          <p:cNvPicPr>
            <a:picLocks noChangeAspect="1"/>
          </p:cNvPicPr>
          <p:nvPr/>
        </p:nvPicPr>
        <p:blipFill>
          <a:blip r:embed="rId8"/>
          <a:stretch>
            <a:fillRect/>
          </a:stretch>
        </p:blipFill>
        <p:spPr>
          <a:xfrm>
            <a:off x="9154238" y="4774268"/>
            <a:ext cx="2952696" cy="1973265"/>
          </a:xfrm>
          <a:prstGeom prst="rect">
            <a:avLst/>
          </a:prstGeom>
        </p:spPr>
      </p:pic>
    </p:spTree>
    <p:extLst>
      <p:ext uri="{BB962C8B-B14F-4D97-AF65-F5344CB8AC3E}">
        <p14:creationId xmlns:p14="http://schemas.microsoft.com/office/powerpoint/2010/main" val="2637207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Bus Vendors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lstStyle/>
          <a:p>
            <a:r>
              <a:rPr lang="en-US" dirty="0"/>
              <a:t>AIRBUS</a:t>
            </a:r>
          </a:p>
          <a:p>
            <a:r>
              <a:rPr lang="en-US" dirty="0"/>
              <a:t>Blue Canyon</a:t>
            </a:r>
          </a:p>
          <a:p>
            <a:r>
              <a:rPr lang="en-US" dirty="0"/>
              <a:t>Honeywell</a:t>
            </a:r>
          </a:p>
          <a:p>
            <a:r>
              <a:rPr lang="en-US" dirty="0"/>
              <a:t>Lockheed Martin</a:t>
            </a:r>
          </a:p>
          <a:p>
            <a:r>
              <a:rPr lang="en-US" dirty="0"/>
              <a:t>Loft Orbital</a:t>
            </a:r>
          </a:p>
          <a:p>
            <a:r>
              <a:rPr lang="en-US" dirty="0"/>
              <a:t>Northrop Grumman</a:t>
            </a:r>
          </a:p>
          <a:p>
            <a:r>
              <a:rPr lang="en-US" dirty="0"/>
              <a:t>Thales</a:t>
            </a:r>
          </a:p>
          <a:p>
            <a:endParaRPr lang="en-US" dirty="0"/>
          </a:p>
        </p:txBody>
      </p:sp>
      <p:pic>
        <p:nvPicPr>
          <p:cNvPr id="8198" name="Picture 6" descr="Airbus Defence &amp; Space | Find a data partner | Find a business partner |  Ordnance Survey">
            <a:extLst>
              <a:ext uri="{FF2B5EF4-FFF2-40B4-BE49-F238E27FC236}">
                <a16:creationId xmlns:a16="http://schemas.microsoft.com/office/drawing/2014/main" id="{3B2A99B7-9BF1-63C0-A530-204B9A5C8B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3825" y="1866900"/>
            <a:ext cx="3019425" cy="15097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3039769-EBCE-401D-D5E7-95340A9EAAB2}"/>
              </a:ext>
            </a:extLst>
          </p:cNvPr>
          <p:cNvPicPr>
            <a:picLocks noChangeAspect="1"/>
          </p:cNvPicPr>
          <p:nvPr/>
        </p:nvPicPr>
        <p:blipFill>
          <a:blip r:embed="rId4"/>
          <a:stretch>
            <a:fillRect/>
          </a:stretch>
        </p:blipFill>
        <p:spPr>
          <a:xfrm>
            <a:off x="7115175" y="1866900"/>
            <a:ext cx="2857500" cy="1428750"/>
          </a:xfrm>
          <a:prstGeom prst="rect">
            <a:avLst/>
          </a:prstGeom>
          <a:solidFill>
            <a:schemeClr val="tx2"/>
          </a:solidFill>
        </p:spPr>
      </p:pic>
      <p:pic>
        <p:nvPicPr>
          <p:cNvPr id="8204" name="Picture 12" descr="Honeywell">
            <a:extLst>
              <a:ext uri="{FF2B5EF4-FFF2-40B4-BE49-F238E27FC236}">
                <a16:creationId xmlns:a16="http://schemas.microsoft.com/office/drawing/2014/main" id="{A448D1D8-77CC-CEB7-4CF2-0425620C3D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44113" y="2390775"/>
            <a:ext cx="1971675" cy="381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CD95449-6C08-46B7-DEA9-28FE851D5AE9}"/>
              </a:ext>
            </a:extLst>
          </p:cNvPr>
          <p:cNvPicPr>
            <a:picLocks noChangeAspect="1"/>
          </p:cNvPicPr>
          <p:nvPr/>
        </p:nvPicPr>
        <p:blipFill>
          <a:blip r:embed="rId6"/>
          <a:stretch>
            <a:fillRect/>
          </a:stretch>
        </p:blipFill>
        <p:spPr>
          <a:xfrm>
            <a:off x="4095749" y="3792539"/>
            <a:ext cx="3809993" cy="571499"/>
          </a:xfrm>
          <a:prstGeom prst="rect">
            <a:avLst/>
          </a:prstGeom>
        </p:spPr>
      </p:pic>
      <p:pic>
        <p:nvPicPr>
          <p:cNvPr id="8208" name="Picture 16">
            <a:extLst>
              <a:ext uri="{FF2B5EF4-FFF2-40B4-BE49-F238E27FC236}">
                <a16:creationId xmlns:a16="http://schemas.microsoft.com/office/drawing/2014/main" id="{805124C2-A5F7-A089-22E7-285BE6430D3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53100" y="3754439"/>
            <a:ext cx="1733549" cy="1155699"/>
          </a:xfrm>
          <a:prstGeom prst="rect">
            <a:avLst/>
          </a:prstGeom>
          <a:solidFill>
            <a:schemeClr val="tx1">
              <a:lumMod val="50000"/>
              <a:lumOff val="50000"/>
            </a:schemeClr>
          </a:solidFill>
        </p:spPr>
      </p:pic>
      <p:pic>
        <p:nvPicPr>
          <p:cNvPr id="11" name="Picture 10">
            <a:extLst>
              <a:ext uri="{FF2B5EF4-FFF2-40B4-BE49-F238E27FC236}">
                <a16:creationId xmlns:a16="http://schemas.microsoft.com/office/drawing/2014/main" id="{C109695E-BFE6-1268-7204-E7B7218E9D30}"/>
              </a:ext>
            </a:extLst>
          </p:cNvPr>
          <p:cNvPicPr>
            <a:picLocks noChangeAspect="1"/>
          </p:cNvPicPr>
          <p:nvPr/>
        </p:nvPicPr>
        <p:blipFill>
          <a:blip r:embed="rId8"/>
          <a:stretch>
            <a:fillRect/>
          </a:stretch>
        </p:blipFill>
        <p:spPr>
          <a:xfrm>
            <a:off x="4095748" y="4779963"/>
            <a:ext cx="3306267" cy="754061"/>
          </a:xfrm>
          <a:prstGeom prst="rect">
            <a:avLst/>
          </a:prstGeom>
        </p:spPr>
      </p:pic>
      <p:pic>
        <p:nvPicPr>
          <p:cNvPr id="12" name="Picture 11">
            <a:extLst>
              <a:ext uri="{FF2B5EF4-FFF2-40B4-BE49-F238E27FC236}">
                <a16:creationId xmlns:a16="http://schemas.microsoft.com/office/drawing/2014/main" id="{E07A32B6-6A46-20B9-4A3B-528A56849BAB}"/>
              </a:ext>
            </a:extLst>
          </p:cNvPr>
          <p:cNvPicPr>
            <a:picLocks noChangeAspect="1"/>
          </p:cNvPicPr>
          <p:nvPr/>
        </p:nvPicPr>
        <p:blipFill>
          <a:blip r:embed="rId9"/>
          <a:stretch>
            <a:fillRect/>
          </a:stretch>
        </p:blipFill>
        <p:spPr>
          <a:xfrm>
            <a:off x="9801225" y="3744913"/>
            <a:ext cx="2124298" cy="874711"/>
          </a:xfrm>
          <a:prstGeom prst="rect">
            <a:avLst/>
          </a:prstGeom>
          <a:solidFill>
            <a:schemeClr val="tx1"/>
          </a:solidFill>
        </p:spPr>
      </p:pic>
      <p:pic>
        <p:nvPicPr>
          <p:cNvPr id="5" name="Picture 4">
            <a:extLst>
              <a:ext uri="{FF2B5EF4-FFF2-40B4-BE49-F238E27FC236}">
                <a16:creationId xmlns:a16="http://schemas.microsoft.com/office/drawing/2014/main" id="{43A20390-C1F4-AA40-EDB4-F36A1EEC483D}"/>
              </a:ext>
            </a:extLst>
          </p:cNvPr>
          <p:cNvPicPr>
            <a:picLocks noChangeAspect="1"/>
          </p:cNvPicPr>
          <p:nvPr/>
        </p:nvPicPr>
        <p:blipFill>
          <a:blip r:embed="rId10"/>
          <a:stretch>
            <a:fillRect/>
          </a:stretch>
        </p:blipFill>
        <p:spPr>
          <a:xfrm>
            <a:off x="4857750" y="983850"/>
            <a:ext cx="2095500" cy="787400"/>
          </a:xfrm>
          <a:prstGeom prst="rect">
            <a:avLst/>
          </a:prstGeom>
        </p:spPr>
      </p:pic>
      <p:pic>
        <p:nvPicPr>
          <p:cNvPr id="6" name="Picture 5">
            <a:extLst>
              <a:ext uri="{FF2B5EF4-FFF2-40B4-BE49-F238E27FC236}">
                <a16:creationId xmlns:a16="http://schemas.microsoft.com/office/drawing/2014/main" id="{E92FF545-DBD3-D20F-E4DA-F1B3943DAFCA}"/>
              </a:ext>
            </a:extLst>
          </p:cNvPr>
          <p:cNvPicPr>
            <a:picLocks noChangeAspect="1"/>
          </p:cNvPicPr>
          <p:nvPr/>
        </p:nvPicPr>
        <p:blipFill>
          <a:blip r:embed="rId11"/>
          <a:stretch>
            <a:fillRect/>
          </a:stretch>
        </p:blipFill>
        <p:spPr>
          <a:xfrm>
            <a:off x="4546027" y="4829091"/>
            <a:ext cx="3099945" cy="1462787"/>
          </a:xfrm>
          <a:prstGeom prst="rect">
            <a:avLst/>
          </a:prstGeom>
        </p:spPr>
      </p:pic>
    </p:spTree>
    <p:extLst>
      <p:ext uri="{BB962C8B-B14F-4D97-AF65-F5344CB8AC3E}">
        <p14:creationId xmlns:p14="http://schemas.microsoft.com/office/powerpoint/2010/main" val="1421081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Launch Vendors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Arianespace</a:t>
            </a:r>
          </a:p>
          <a:p>
            <a:r>
              <a:rPr lang="en-US" dirty="0"/>
              <a:t>Blue Origin</a:t>
            </a:r>
          </a:p>
          <a:p>
            <a:r>
              <a:rPr lang="en-US" dirty="0"/>
              <a:t>Rocket Lab</a:t>
            </a:r>
          </a:p>
          <a:p>
            <a:r>
              <a:rPr lang="en-US" dirty="0"/>
              <a:t>SpaceX</a:t>
            </a:r>
          </a:p>
          <a:p>
            <a:r>
              <a:rPr lang="en-US" dirty="0"/>
              <a:t>United Launch Alliance</a:t>
            </a:r>
          </a:p>
        </p:txBody>
      </p:sp>
      <p:pic>
        <p:nvPicPr>
          <p:cNvPr id="5" name="Picture 4">
            <a:extLst>
              <a:ext uri="{FF2B5EF4-FFF2-40B4-BE49-F238E27FC236}">
                <a16:creationId xmlns:a16="http://schemas.microsoft.com/office/drawing/2014/main" id="{F9A50B3D-00ED-CBDE-90E2-18382E0A89F9}"/>
              </a:ext>
            </a:extLst>
          </p:cNvPr>
          <p:cNvPicPr>
            <a:picLocks noChangeAspect="1"/>
          </p:cNvPicPr>
          <p:nvPr/>
        </p:nvPicPr>
        <p:blipFill>
          <a:blip r:embed="rId3"/>
          <a:stretch>
            <a:fillRect/>
          </a:stretch>
        </p:blipFill>
        <p:spPr>
          <a:xfrm>
            <a:off x="4581524" y="1977231"/>
            <a:ext cx="3644773" cy="595313"/>
          </a:xfrm>
          <a:prstGeom prst="rect">
            <a:avLst/>
          </a:prstGeom>
          <a:solidFill>
            <a:schemeClr val="bg1"/>
          </a:solidFill>
        </p:spPr>
      </p:pic>
      <p:pic>
        <p:nvPicPr>
          <p:cNvPr id="9220" name="Picture 4" descr="Blue Origin Info Session - Office of Professional Practice - Purdue  University">
            <a:extLst>
              <a:ext uri="{FF2B5EF4-FFF2-40B4-BE49-F238E27FC236}">
                <a16:creationId xmlns:a16="http://schemas.microsoft.com/office/drawing/2014/main" id="{5A815289-C555-7568-7D3C-39984EC23D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4413" y="4333874"/>
            <a:ext cx="2743200" cy="16668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C4FE70FD-47E4-C86C-14CC-44D5DE6EA06A}"/>
              </a:ext>
            </a:extLst>
          </p:cNvPr>
          <p:cNvPicPr>
            <a:picLocks noChangeAspect="1"/>
          </p:cNvPicPr>
          <p:nvPr/>
        </p:nvPicPr>
        <p:blipFill>
          <a:blip r:embed="rId5"/>
          <a:stretch>
            <a:fillRect/>
          </a:stretch>
        </p:blipFill>
        <p:spPr>
          <a:xfrm>
            <a:off x="4702047" y="2886471"/>
            <a:ext cx="3524250" cy="1295400"/>
          </a:xfrm>
          <a:prstGeom prst="rect">
            <a:avLst/>
          </a:prstGeom>
        </p:spPr>
      </p:pic>
      <p:pic>
        <p:nvPicPr>
          <p:cNvPr id="8" name="Picture 7">
            <a:extLst>
              <a:ext uri="{FF2B5EF4-FFF2-40B4-BE49-F238E27FC236}">
                <a16:creationId xmlns:a16="http://schemas.microsoft.com/office/drawing/2014/main" id="{C35EDDEE-66C6-9E14-FB8D-81ECD38680C0}"/>
              </a:ext>
            </a:extLst>
          </p:cNvPr>
          <p:cNvPicPr>
            <a:picLocks noChangeAspect="1"/>
          </p:cNvPicPr>
          <p:nvPr/>
        </p:nvPicPr>
        <p:blipFill>
          <a:blip r:embed="rId6"/>
          <a:stretch>
            <a:fillRect/>
          </a:stretch>
        </p:blipFill>
        <p:spPr>
          <a:xfrm>
            <a:off x="8154005" y="4333874"/>
            <a:ext cx="2619375" cy="1743075"/>
          </a:xfrm>
          <a:prstGeom prst="rect">
            <a:avLst/>
          </a:prstGeom>
        </p:spPr>
      </p:pic>
      <p:pic>
        <p:nvPicPr>
          <p:cNvPr id="9" name="Picture 8">
            <a:extLst>
              <a:ext uri="{FF2B5EF4-FFF2-40B4-BE49-F238E27FC236}">
                <a16:creationId xmlns:a16="http://schemas.microsoft.com/office/drawing/2014/main" id="{B41998E6-C4EE-196E-90E8-0723CE33C160}"/>
              </a:ext>
            </a:extLst>
          </p:cNvPr>
          <p:cNvPicPr>
            <a:picLocks noChangeAspect="1"/>
          </p:cNvPicPr>
          <p:nvPr/>
        </p:nvPicPr>
        <p:blipFill>
          <a:blip r:embed="rId7"/>
          <a:stretch>
            <a:fillRect/>
          </a:stretch>
        </p:blipFill>
        <p:spPr>
          <a:xfrm>
            <a:off x="8542888" y="2009774"/>
            <a:ext cx="2143125" cy="2143125"/>
          </a:xfrm>
          <a:prstGeom prst="rect">
            <a:avLst/>
          </a:prstGeom>
        </p:spPr>
      </p:pic>
    </p:spTree>
    <p:extLst>
      <p:ext uri="{BB962C8B-B14F-4D97-AF65-F5344CB8AC3E}">
        <p14:creationId xmlns:p14="http://schemas.microsoft.com/office/powerpoint/2010/main" val="2553223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err="1">
                <a:solidFill>
                  <a:srgbClr val="00B0F0"/>
                </a:solidFill>
              </a:rPr>
              <a:t>GSaaS</a:t>
            </a:r>
            <a:r>
              <a:rPr lang="en-US" b="1" dirty="0">
                <a:solidFill>
                  <a:srgbClr val="00B0F0"/>
                </a:solidFill>
              </a:rPr>
              <a:t> &amp; GEPs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Ground Station as a Service &amp; Ground Entry Point Vendors</a:t>
            </a:r>
          </a:p>
          <a:p>
            <a:pPr lvl="1"/>
            <a:r>
              <a:rPr lang="en-US" dirty="0"/>
              <a:t>Satellite As A Service - AWS Ground Station</a:t>
            </a:r>
          </a:p>
          <a:p>
            <a:pPr lvl="1"/>
            <a:r>
              <a:rPr lang="en-US" dirty="0"/>
              <a:t>Azure Orbital Ground Station as Service</a:t>
            </a:r>
          </a:p>
          <a:p>
            <a:pPr lvl="1"/>
            <a:r>
              <a:rPr lang="en-US" dirty="0"/>
              <a:t>KSAT Global Ground Station Network</a:t>
            </a:r>
          </a:p>
          <a:p>
            <a:endParaRPr lang="en-US" dirty="0"/>
          </a:p>
        </p:txBody>
      </p:sp>
      <p:pic>
        <p:nvPicPr>
          <p:cNvPr id="10242" name="Picture 2" descr="Extending Azure to space with Azure Orbital! - Microsoft Community Hub">
            <a:extLst>
              <a:ext uri="{FF2B5EF4-FFF2-40B4-BE49-F238E27FC236}">
                <a16:creationId xmlns:a16="http://schemas.microsoft.com/office/drawing/2014/main" id="{F693A503-CF79-2850-B064-61D022582F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0100" y="4208572"/>
            <a:ext cx="3624263" cy="2487502"/>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KSAT, Kongsberg Satellite Services - Space Foundation">
            <a:extLst>
              <a:ext uri="{FF2B5EF4-FFF2-40B4-BE49-F238E27FC236}">
                <a16:creationId xmlns:a16="http://schemas.microsoft.com/office/drawing/2014/main" id="{C965770C-9E7B-2845-A969-D18FC2FD23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7300" y="2076450"/>
            <a:ext cx="28575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AWS Ground Station Getting Started">
            <a:extLst>
              <a:ext uri="{FF2B5EF4-FFF2-40B4-BE49-F238E27FC236}">
                <a16:creationId xmlns:a16="http://schemas.microsoft.com/office/drawing/2014/main" id="{277129C9-A244-58F7-4669-80BD121E88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3932890"/>
            <a:ext cx="7343257" cy="2763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87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Non-Cyber Concerns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t>OSINT Satellite Tracking</a:t>
            </a:r>
          </a:p>
          <a:p>
            <a:r>
              <a:rPr lang="en-US" dirty="0"/>
              <a:t>Lasers</a:t>
            </a:r>
          </a:p>
          <a:p>
            <a:r>
              <a:rPr lang="en-US" dirty="0"/>
              <a:t>Missiles</a:t>
            </a:r>
          </a:p>
          <a:p>
            <a:endParaRPr lang="en-US" dirty="0"/>
          </a:p>
        </p:txBody>
      </p:sp>
    </p:spTree>
    <p:extLst>
      <p:ext uri="{BB962C8B-B14F-4D97-AF65-F5344CB8AC3E}">
        <p14:creationId xmlns:p14="http://schemas.microsoft.com/office/powerpoint/2010/main" val="2784475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OSINT Satellite Tracking</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a:normAutofit/>
          </a:bodyPr>
          <a:lstStyle/>
          <a:p>
            <a:r>
              <a:rPr lang="en-US" dirty="0">
                <a:hlinkClick r:id="rId3"/>
              </a:rPr>
              <a:t>https://satellitemap.space/</a:t>
            </a:r>
            <a:r>
              <a:rPr lang="en-US" dirty="0"/>
              <a:t>                                                           </a:t>
            </a:r>
            <a:r>
              <a:rPr lang="en-US" dirty="0">
                <a:hlinkClick r:id="rId4"/>
              </a:rPr>
              <a:t>https://www.n2yo.com/</a:t>
            </a:r>
            <a:endParaRPr lang="en-US" dirty="0"/>
          </a:p>
          <a:p>
            <a:endParaRPr lang="en-US" dirty="0"/>
          </a:p>
        </p:txBody>
      </p:sp>
      <p:pic>
        <p:nvPicPr>
          <p:cNvPr id="5" name="Picture 4">
            <a:extLst>
              <a:ext uri="{FF2B5EF4-FFF2-40B4-BE49-F238E27FC236}">
                <a16:creationId xmlns:a16="http://schemas.microsoft.com/office/drawing/2014/main" id="{C12E3B79-FAC3-92D5-9B34-B6632B966AB4}"/>
              </a:ext>
            </a:extLst>
          </p:cNvPr>
          <p:cNvPicPr>
            <a:picLocks noChangeAspect="1"/>
          </p:cNvPicPr>
          <p:nvPr/>
        </p:nvPicPr>
        <p:blipFill>
          <a:blip r:embed="rId5"/>
          <a:stretch>
            <a:fillRect/>
          </a:stretch>
        </p:blipFill>
        <p:spPr>
          <a:xfrm>
            <a:off x="668544" y="2568576"/>
            <a:ext cx="4532364" cy="4257675"/>
          </a:xfrm>
          <a:prstGeom prst="rect">
            <a:avLst/>
          </a:prstGeom>
        </p:spPr>
      </p:pic>
      <p:pic>
        <p:nvPicPr>
          <p:cNvPr id="8" name="Picture 7">
            <a:extLst>
              <a:ext uri="{FF2B5EF4-FFF2-40B4-BE49-F238E27FC236}">
                <a16:creationId xmlns:a16="http://schemas.microsoft.com/office/drawing/2014/main" id="{5124DFAE-3D51-F194-A272-3301BE3FDB5A}"/>
              </a:ext>
            </a:extLst>
          </p:cNvPr>
          <p:cNvPicPr>
            <a:picLocks noChangeAspect="1"/>
          </p:cNvPicPr>
          <p:nvPr/>
        </p:nvPicPr>
        <p:blipFill>
          <a:blip r:embed="rId6"/>
          <a:stretch>
            <a:fillRect/>
          </a:stretch>
        </p:blipFill>
        <p:spPr>
          <a:xfrm>
            <a:off x="5497666" y="2568576"/>
            <a:ext cx="6121412" cy="3800475"/>
          </a:xfrm>
          <a:prstGeom prst="rect">
            <a:avLst/>
          </a:prstGeom>
        </p:spPr>
      </p:pic>
    </p:spTree>
    <p:extLst>
      <p:ext uri="{BB962C8B-B14F-4D97-AF65-F5344CB8AC3E}">
        <p14:creationId xmlns:p14="http://schemas.microsoft.com/office/powerpoint/2010/main" val="14618378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25235D"/>
      </a:dk2>
      <a:lt2>
        <a:srgbClr val="E1FAFF"/>
      </a:lt2>
      <a:accent1>
        <a:srgbClr val="9BEBFF"/>
      </a:accent1>
      <a:accent2>
        <a:srgbClr val="95DB63"/>
      </a:accent2>
      <a:accent3>
        <a:srgbClr val="4B8CD2"/>
      </a:accent3>
      <a:accent4>
        <a:srgbClr val="3B3772"/>
      </a:accent4>
      <a:accent5>
        <a:srgbClr val="25235D"/>
      </a:accent5>
      <a:accent6>
        <a:srgbClr val="FECB07"/>
      </a:accent6>
      <a:hlink>
        <a:srgbClr val="4B8CD2"/>
      </a:hlink>
      <a:folHlink>
        <a:srgbClr val="9969D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lFrontierSec_template" id="{A5C2A5C5-8635-C745-A531-637D3C4D3D7D}" vid="{EBFA59B2-B31A-3949-B5A1-7EBCB2A67D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B6CCE17DEF4944CB97427DA1E57ADD9" ma:contentTypeVersion="3" ma:contentTypeDescription="Create a new document." ma:contentTypeScope="" ma:versionID="e9947752967767a93bdd3927901137e5">
  <xsd:schema xmlns:xsd="http://www.w3.org/2001/XMLSchema" xmlns:xs="http://www.w3.org/2001/XMLSchema" xmlns:p="http://schemas.microsoft.com/office/2006/metadata/properties" xmlns:ns3="a719d01a-3856-4026-a021-0d70486df50e" targetNamespace="http://schemas.microsoft.com/office/2006/metadata/properties" ma:root="true" ma:fieldsID="cbdba2842dcad93883014470eea845db" ns3:_="">
    <xsd:import namespace="a719d01a-3856-4026-a021-0d70486df50e"/>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19d01a-3856-4026-a021-0d70486df5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63E0BF0-2261-460C-B6F1-2FE3B1CADD98}">
  <ds:schemaRefs>
    <ds:schemaRef ds:uri="http://schemas.microsoft.com/sharepoint/v3/contenttype/forms"/>
  </ds:schemaRefs>
</ds:datastoreItem>
</file>

<file path=customXml/itemProps2.xml><?xml version="1.0" encoding="utf-8"?>
<ds:datastoreItem xmlns:ds="http://schemas.openxmlformats.org/officeDocument/2006/customXml" ds:itemID="{297A12BF-DCFE-440F-9FF6-F4C2C08F58E6}">
  <ds:schemaRefs>
    <ds:schemaRef ds:uri="http://schemas.microsoft.com/office/2006/metadata/properties"/>
    <ds:schemaRef ds:uri="http://www.w3.org/XML/1998/namespace"/>
    <ds:schemaRef ds:uri="http://schemas.microsoft.com/office/2006/documentManagement/types"/>
    <ds:schemaRef ds:uri="http://purl.org/dc/elements/1.1/"/>
    <ds:schemaRef ds:uri="http://purl.org/dc/dcmitype/"/>
    <ds:schemaRef ds:uri="http://purl.org/dc/terms/"/>
    <ds:schemaRef ds:uri="http://schemas.openxmlformats.org/package/2006/metadata/core-properties"/>
    <ds:schemaRef ds:uri="http://schemas.microsoft.com/office/infopath/2007/PartnerControls"/>
    <ds:schemaRef ds:uri="a719d01a-3856-4026-a021-0d70486df50e"/>
  </ds:schemaRefs>
</ds:datastoreItem>
</file>

<file path=customXml/itemProps3.xml><?xml version="1.0" encoding="utf-8"?>
<ds:datastoreItem xmlns:ds="http://schemas.openxmlformats.org/officeDocument/2006/customXml" ds:itemID="{E044DD92-C07D-42C1-9D76-C451C9491D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19d01a-3856-4026-a021-0d70486df5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FinalFrontierSec_template</Template>
  <TotalTime>15883</TotalTime>
  <Words>1334</Words>
  <Application>Microsoft Macintosh PowerPoint</Application>
  <PresentationFormat>Widescreen</PresentationFormat>
  <Paragraphs>169</Paragraphs>
  <Slides>27</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Exo 2 SemiBold</vt:lpstr>
      <vt:lpstr>Montserrat</vt:lpstr>
      <vt:lpstr>utopia-std-subhead</vt:lpstr>
      <vt:lpstr>Office Theme</vt:lpstr>
      <vt:lpstr>Lecture Seven</vt:lpstr>
      <vt:lpstr>Critical Infrastructure? </vt:lpstr>
      <vt:lpstr>Current-ish Affairs </vt:lpstr>
      <vt:lpstr>Hosted Payload Providers</vt:lpstr>
      <vt:lpstr>Bus Vendors</vt:lpstr>
      <vt:lpstr>Launch Vendors</vt:lpstr>
      <vt:lpstr>GSaaS &amp; GEPs</vt:lpstr>
      <vt:lpstr>Non-Cyber Concerns</vt:lpstr>
      <vt:lpstr>OSINT Satellite Tracking</vt:lpstr>
      <vt:lpstr>Lasers</vt:lpstr>
      <vt:lpstr>Laws and Agreements</vt:lpstr>
      <vt:lpstr>Space System Cybersecurity Customer Base</vt:lpstr>
      <vt:lpstr>Academia &amp; Education</vt:lpstr>
      <vt:lpstr>Conferences</vt:lpstr>
      <vt:lpstr>RIP Hack-a-Sat</vt:lpstr>
      <vt:lpstr>Space Grand Challenge</vt:lpstr>
      <vt:lpstr>Space ISAC</vt:lpstr>
      <vt:lpstr>Aerospace Village</vt:lpstr>
      <vt:lpstr>Guidance / Standards / Policy</vt:lpstr>
      <vt:lpstr>CCSDS</vt:lpstr>
      <vt:lpstr>https://sagroups.ieee.org/3349/the-project/</vt:lpstr>
      <vt:lpstr>The IEEE Effort</vt:lpstr>
      <vt:lpstr>The IEEE Effort</vt:lpstr>
      <vt:lpstr>PowerPoint Presentation</vt:lpstr>
      <vt:lpstr>The IEEE Effort</vt:lpstr>
      <vt:lpstr>Beep boop</vt:lpstr>
      <vt:lpstr>Star Trek TNG Contagion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&amp; Space</dc:title>
  <dc:creator>jake oakley</dc:creator>
  <cp:lastModifiedBy>Oakley, Jacob</cp:lastModifiedBy>
  <cp:revision>293</cp:revision>
  <dcterms:created xsi:type="dcterms:W3CDTF">2019-09-18T19:41:55Z</dcterms:created>
  <dcterms:modified xsi:type="dcterms:W3CDTF">2025-04-22T13:47:36Z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0x0101008B6CCE17DEF4944CB97427DA1E57ADD9</vt:lpwstr>
  </property>
</Properties>
</file>